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42"/>
  </p:notesMasterIdLst>
  <p:sldIdLst>
    <p:sldId id="256" r:id="rId2"/>
    <p:sldId id="257" r:id="rId3"/>
    <p:sldId id="323" r:id="rId4"/>
    <p:sldId id="300" r:id="rId5"/>
    <p:sldId id="311" r:id="rId6"/>
    <p:sldId id="303" r:id="rId7"/>
    <p:sldId id="307" r:id="rId8"/>
    <p:sldId id="309" r:id="rId9"/>
    <p:sldId id="280" r:id="rId10"/>
    <p:sldId id="276" r:id="rId11"/>
    <p:sldId id="277" r:id="rId12"/>
    <p:sldId id="281" r:id="rId13"/>
    <p:sldId id="310" r:id="rId14"/>
    <p:sldId id="324" r:id="rId15"/>
    <p:sldId id="325" r:id="rId16"/>
    <p:sldId id="314" r:id="rId17"/>
    <p:sldId id="315" r:id="rId18"/>
    <p:sldId id="308" r:id="rId19"/>
    <p:sldId id="326" r:id="rId20"/>
    <p:sldId id="320" r:id="rId21"/>
    <p:sldId id="319" r:id="rId22"/>
    <p:sldId id="318" r:id="rId23"/>
    <p:sldId id="327" r:id="rId24"/>
    <p:sldId id="321" r:id="rId25"/>
    <p:sldId id="306" r:id="rId26"/>
    <p:sldId id="289" r:id="rId27"/>
    <p:sldId id="290" r:id="rId28"/>
    <p:sldId id="291" r:id="rId29"/>
    <p:sldId id="293" r:id="rId30"/>
    <p:sldId id="292" r:id="rId31"/>
    <p:sldId id="294" r:id="rId32"/>
    <p:sldId id="296" r:id="rId33"/>
    <p:sldId id="298" r:id="rId34"/>
    <p:sldId id="299" r:id="rId35"/>
    <p:sldId id="287" r:id="rId36"/>
    <p:sldId id="322" r:id="rId37"/>
    <p:sldId id="273" r:id="rId38"/>
    <p:sldId id="305" r:id="rId39"/>
    <p:sldId id="272" r:id="rId40"/>
    <p:sldId id="27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0C3"/>
    <a:srgbClr val="F8F8F8"/>
    <a:srgbClr val="E6E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7879" autoAdjust="0"/>
  </p:normalViewPr>
  <p:slideViewPr>
    <p:cSldViewPr snapToGrid="0" snapToObjects="1">
      <p:cViewPr varScale="1">
        <p:scale>
          <a:sx n="97" d="100"/>
          <a:sy n="97" d="100"/>
        </p:scale>
        <p:origin x="1188" y="84"/>
      </p:cViewPr>
      <p:guideLst>
        <p:guide orient="horz" pos="2159"/>
        <p:guide pos="3839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F4255FC-8E28-4EDD-BAF1-5D8B4D03B1D7}" type="datetime1">
              <a:rPr lang="ko-KR" altLang="en-US"/>
              <a:pPr lvl="0">
                <a:defRPr/>
              </a:pPr>
              <a:t>2024-05-13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166789F-C317-47BE-9186-DF0D1506A99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 부분은 앱이 실행될 때의 초기 </a:t>
            </a:r>
            <a:r>
              <a:rPr lang="ko-KR" altLang="en-US" dirty="0" err="1"/>
              <a:t>로딩화면입니다</a:t>
            </a:r>
            <a:r>
              <a:rPr lang="en-US" altLang="ko-KR" dirty="0"/>
              <a:t>. </a:t>
            </a:r>
            <a:r>
              <a:rPr lang="ko-KR" altLang="en-US" dirty="0"/>
              <a:t>아직 명확한 로고 디자인을 한 것은 </a:t>
            </a:r>
            <a:r>
              <a:rPr lang="ko-KR" altLang="en-US" dirty="0" err="1"/>
              <a:t>아니라서</a:t>
            </a:r>
            <a:r>
              <a:rPr lang="en-US" altLang="ko-KR" dirty="0"/>
              <a:t>, </a:t>
            </a:r>
            <a:r>
              <a:rPr lang="ko-KR" altLang="en-US" dirty="0"/>
              <a:t>크게 틀만 만들어둔 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351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 </a:t>
            </a:r>
            <a:r>
              <a:rPr lang="ko-KR" altLang="en-US" dirty="0" err="1"/>
              <a:t>두번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ko-KR" altLang="en-US" dirty="0"/>
              <a:t>다음은 메인 홈 화면을 구성하는 코드입니다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해당 코드들을 통해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다음과 같은 화면을 구성했습니다</a:t>
            </a:r>
            <a:r>
              <a:rPr lang="en-US" altLang="ko-KR" dirty="0"/>
              <a:t>. </a:t>
            </a:r>
            <a:r>
              <a:rPr lang="ko-KR" altLang="en-US" dirty="0" err="1"/>
              <a:t>윗</a:t>
            </a:r>
            <a:r>
              <a:rPr lang="ko-KR" altLang="en-US" dirty="0"/>
              <a:t> 공간은 캘린더가 들어갈 자리이고</a:t>
            </a:r>
            <a:r>
              <a:rPr lang="en-US" altLang="ko-KR" dirty="0"/>
              <a:t>, </a:t>
            </a:r>
            <a:r>
              <a:rPr lang="ko-KR" altLang="en-US" dirty="0"/>
              <a:t>아래 부분은 해당 날짜에 대한 일기를 보여줄 공간입니다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위의 캘린더에서 선택한 날짜에 일기가 </a:t>
            </a:r>
            <a:r>
              <a:rPr lang="ko-KR" altLang="en-US" dirty="0" err="1"/>
              <a:t>작성되어있지</a:t>
            </a:r>
            <a:r>
              <a:rPr lang="ko-KR" altLang="en-US" dirty="0"/>
              <a:t> 않을 경우 저렇게 ‘일기 </a:t>
            </a:r>
            <a:r>
              <a:rPr lang="ko-KR" altLang="en-US" dirty="0" err="1"/>
              <a:t>쓰기’라는</a:t>
            </a:r>
            <a:r>
              <a:rPr lang="ko-KR" altLang="en-US" dirty="0"/>
              <a:t> 버튼이 보이게 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지금 보시는 화면은 </a:t>
            </a:r>
            <a:r>
              <a:rPr lang="en-US" altLang="ko-KR" dirty="0" err="1"/>
              <a:t>ios</a:t>
            </a:r>
            <a:r>
              <a:rPr lang="en-US" altLang="ko-KR" dirty="0"/>
              <a:t> </a:t>
            </a:r>
            <a:r>
              <a:rPr lang="ko-KR" altLang="en-US" dirty="0"/>
              <a:t>환경이고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해당 화면은 안드로이드 환경입니다</a:t>
            </a:r>
            <a:r>
              <a:rPr lang="en-US" altLang="ko-KR" dirty="0"/>
              <a:t>. </a:t>
            </a:r>
            <a:r>
              <a:rPr lang="ko-KR" altLang="en-US" dirty="0"/>
              <a:t>이처럼 </a:t>
            </a:r>
            <a:r>
              <a:rPr lang="en-US" altLang="ko-KR" dirty="0"/>
              <a:t>iOS, Android </a:t>
            </a:r>
            <a:r>
              <a:rPr lang="ko-KR" altLang="en-US" dirty="0"/>
              <a:t>두 플랫폼 모두 잘 반영되는 것을 보실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또한 일기 쓰기 버튼을 클릭할 경우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이렇게 일기를 작성할 수 있는 화면이 띄워지고</a:t>
            </a:r>
            <a:r>
              <a:rPr lang="en-US" altLang="ko-KR" dirty="0"/>
              <a:t>, </a:t>
            </a:r>
            <a:r>
              <a:rPr lang="ko-KR" altLang="en-US" dirty="0"/>
              <a:t>일기를 작성한 뒤 작성 완료 버튼을 눌러 일기를 작성할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일기 작성이 완료된 후에는 이와 같이 사용자가 작성한 일기의 내용을 보여줍니다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60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 천천히 </a:t>
            </a:r>
            <a:r>
              <a:rPr lang="en-US" altLang="ko-KR" dirty="0"/>
              <a:t>5</a:t>
            </a:r>
            <a:r>
              <a:rPr lang="ko-KR" altLang="en-US" dirty="0"/>
              <a:t>번 하면서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ko-KR" altLang="en-US" dirty="0"/>
              <a:t>지금 보시는 코드는 메인 탭의 캘린더를 구현하기 위한 코드입니다</a:t>
            </a:r>
            <a:r>
              <a:rPr lang="en-US" altLang="ko-KR" dirty="0"/>
              <a:t>. </a:t>
            </a:r>
            <a:r>
              <a:rPr lang="ko-KR" altLang="en-US" dirty="0" err="1"/>
              <a:t>리액트</a:t>
            </a:r>
            <a:r>
              <a:rPr lang="ko-KR" altLang="en-US" dirty="0"/>
              <a:t> 네이티브에서 제공하는 캘린더 라이브러리가 있지만 커스텀 디자인에는 제한이 따른다는 단점이 존재했고</a:t>
            </a:r>
            <a:r>
              <a:rPr lang="en-US" altLang="ko-KR" dirty="0"/>
              <a:t>, 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따라서 저희는 이렇게 캘린더에 해당 일자의 기분을 이모지로 나타내려 하기 때문에 캘린더를 새롭게 제작하였습니다</a:t>
            </a:r>
            <a:r>
              <a:rPr lang="en-US" altLang="ko-KR" dirty="0"/>
              <a:t>. </a:t>
            </a:r>
            <a:r>
              <a:rPr lang="ko-KR" altLang="en-US" dirty="0"/>
              <a:t>현재까지는 캘린더에 이모지를 넣을 수 있는지 까지 구현한 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68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 사진은 실제 </a:t>
            </a:r>
            <a:r>
              <a:rPr lang="en-US" altLang="ko-KR" dirty="0"/>
              <a:t>Frontend</a:t>
            </a:r>
            <a:r>
              <a:rPr lang="ko-KR" altLang="en-US" dirty="0"/>
              <a:t>에서 구현한 얼굴인식페이지 입니다</a:t>
            </a:r>
            <a:r>
              <a:rPr lang="en-US" altLang="ko-KR" dirty="0"/>
              <a:t>. </a:t>
            </a:r>
            <a:r>
              <a:rPr lang="ko-KR" altLang="en-US" dirty="0"/>
              <a:t>우선 카메라 권한에 동의하면 사용자 기기의 카메라를 사용할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AI</a:t>
            </a:r>
            <a:r>
              <a:rPr lang="ko-KR" altLang="en-US" dirty="0"/>
              <a:t>가 감정을 잘 분류하려면</a:t>
            </a:r>
            <a:r>
              <a:rPr lang="en-US" altLang="ko-KR" dirty="0"/>
              <a:t>, </a:t>
            </a:r>
            <a:r>
              <a:rPr lang="ko-KR" altLang="en-US" dirty="0"/>
              <a:t>어느정도 일관적인 사진을 전송할 필요가 있었는데요</a:t>
            </a:r>
            <a:r>
              <a:rPr lang="en-US" altLang="ko-KR" dirty="0"/>
              <a:t>, </a:t>
            </a:r>
            <a:r>
              <a:rPr lang="ko-KR" altLang="en-US" dirty="0"/>
              <a:t>따라서 위와 같은 가이드라인을 통해 사용자가 어느정도 일관된 위치에서 촬영할 수 있도록 유도하였습니다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얼굴인식을 위해 사용자의 얼굴을 </a:t>
            </a:r>
            <a:r>
              <a:rPr lang="ko-KR" altLang="en-US" dirty="0" err="1"/>
              <a:t>캡쳐해야</a:t>
            </a:r>
            <a:r>
              <a:rPr lang="ko-KR" altLang="en-US" dirty="0"/>
              <a:t> 했는데</a:t>
            </a:r>
            <a:r>
              <a:rPr lang="en-US" altLang="ko-KR" dirty="0"/>
              <a:t>,</a:t>
            </a:r>
            <a:r>
              <a:rPr lang="ko-KR" altLang="en-US" dirty="0"/>
              <a:t> 사용자가 버튼을 눌러 촬영하는 </a:t>
            </a:r>
            <a:r>
              <a:rPr lang="en-US" altLang="ko-KR" b="1" dirty="0"/>
              <a:t>‘</a:t>
            </a:r>
            <a:r>
              <a:rPr lang="ko-KR" altLang="en-US" b="1" dirty="0"/>
              <a:t>직접촬영</a:t>
            </a:r>
            <a:r>
              <a:rPr lang="en-US" altLang="ko-KR" b="1" dirty="0"/>
              <a:t>’ </a:t>
            </a:r>
            <a:r>
              <a:rPr lang="ko-KR" altLang="en-US" dirty="0"/>
              <a:t>방식과 얼굴을 인식하여 자동으로 촬영해주는 </a:t>
            </a:r>
            <a:r>
              <a:rPr lang="en-US" altLang="ko-KR" b="1" dirty="0"/>
              <a:t>‘</a:t>
            </a:r>
            <a:r>
              <a:rPr lang="ko-KR" altLang="en-US" b="1" dirty="0"/>
              <a:t>자동촬영</a:t>
            </a:r>
            <a:r>
              <a:rPr lang="en-US" altLang="ko-KR" b="1" dirty="0"/>
              <a:t>’</a:t>
            </a:r>
            <a:r>
              <a:rPr lang="ko-KR" altLang="en-US" b="1" dirty="0"/>
              <a:t> </a:t>
            </a:r>
            <a:r>
              <a:rPr lang="ko-KR" altLang="en-US" dirty="0"/>
              <a:t>방식 중 저희 </a:t>
            </a:r>
            <a:r>
              <a:rPr lang="en-US" altLang="ko-KR" dirty="0"/>
              <a:t>6</a:t>
            </a:r>
            <a:r>
              <a:rPr lang="ko-KR" altLang="en-US" dirty="0"/>
              <a:t>조는 자동촬영 방식을 선택했습니다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자동 촬영을 위해서는 사용자의 얼굴 위치를 파악하고</a:t>
            </a:r>
            <a:r>
              <a:rPr lang="en-US" altLang="ko-KR" dirty="0"/>
              <a:t>, </a:t>
            </a:r>
            <a:r>
              <a:rPr lang="ko-KR" altLang="en-US" dirty="0"/>
              <a:t>해당 가이드라인에서 벗어나는지 아닌지를 파악해야 했는데요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ExpoCamera</a:t>
            </a:r>
            <a:r>
              <a:rPr lang="ko-KR" altLang="en-US" dirty="0"/>
              <a:t> 라이브러리에 있는 </a:t>
            </a:r>
            <a:r>
              <a:rPr lang="en-US" altLang="ko-KR" dirty="0" err="1"/>
              <a:t>onFacesDetected</a:t>
            </a:r>
            <a:r>
              <a:rPr lang="ko-KR" altLang="en-US" dirty="0"/>
              <a:t>라는 이벤트 속성이 있는데</a:t>
            </a:r>
            <a:r>
              <a:rPr lang="en-US" altLang="ko-KR" dirty="0"/>
              <a:t>, </a:t>
            </a:r>
            <a:r>
              <a:rPr lang="ko-KR" altLang="en-US" dirty="0"/>
              <a:t>해당 이벤트에서 사용자의 얼굴부위 </a:t>
            </a:r>
            <a:r>
              <a:rPr lang="ko-KR" altLang="en-US" dirty="0" err="1"/>
              <a:t>벡터값을</a:t>
            </a:r>
            <a:r>
              <a:rPr lang="ko-KR" altLang="en-US" dirty="0"/>
              <a:t> 반환하는 것을 보고</a:t>
            </a:r>
            <a:r>
              <a:rPr lang="en-US" altLang="ko-KR" dirty="0"/>
              <a:t>, </a:t>
            </a:r>
            <a:r>
              <a:rPr lang="ko-KR" altLang="en-US" dirty="0"/>
              <a:t>그 값을 이용해 가이드라인 내에 얼굴이 위치하는지 </a:t>
            </a:r>
            <a:r>
              <a:rPr lang="en-US" altLang="ko-KR" dirty="0" err="1"/>
              <a:t>boolean</a:t>
            </a:r>
            <a:r>
              <a:rPr lang="ko-KR" altLang="en-US" dirty="0"/>
              <a:t>여부를 반환했습니다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얼굴 벡터가 존재하는지 확인하고</a:t>
            </a:r>
            <a:r>
              <a:rPr lang="en-US" altLang="ko-KR" dirty="0"/>
              <a:t>, </a:t>
            </a:r>
            <a:r>
              <a:rPr lang="ko-KR" altLang="en-US" dirty="0"/>
              <a:t>세가지 조건을 만족하는지 확인했습니다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얼굴 크기를 측정하는 기준인 얼굴 높이가 </a:t>
            </a:r>
            <a:r>
              <a:rPr lang="en-US" altLang="ko-KR" dirty="0"/>
              <a:t>200~280 </a:t>
            </a:r>
            <a:r>
              <a:rPr lang="ko-KR" altLang="en-US" dirty="0"/>
              <a:t>사이인 경우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얼굴이 가로로 중앙부에 존재하는지 확인하기 위해 코의 </a:t>
            </a:r>
            <a:r>
              <a:rPr lang="en-US" altLang="ko-KR" dirty="0"/>
              <a:t>x</a:t>
            </a:r>
            <a:r>
              <a:rPr lang="ko-KR" altLang="en-US" dirty="0"/>
              <a:t>위치가 </a:t>
            </a:r>
            <a:r>
              <a:rPr lang="en-US" altLang="ko-KR" dirty="0"/>
              <a:t>140~230 </a:t>
            </a:r>
            <a:r>
              <a:rPr lang="ko-KR" altLang="en-US" dirty="0"/>
              <a:t>사이인지</a:t>
            </a:r>
            <a:r>
              <a:rPr lang="en-US" altLang="ko-KR" dirty="0"/>
              <a:t> </a:t>
            </a:r>
            <a:r>
              <a:rPr lang="ko-KR" altLang="en-US" dirty="0"/>
              <a:t>확인하고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 번째</a:t>
            </a:r>
            <a:r>
              <a:rPr lang="en-US" altLang="ko-KR" dirty="0"/>
              <a:t>, </a:t>
            </a:r>
            <a:r>
              <a:rPr lang="ko-KR" altLang="en-US" dirty="0"/>
              <a:t>얼굴이 세로로 중앙부에 존재하는지 확인하기 위해 코의 </a:t>
            </a:r>
            <a:r>
              <a:rPr lang="en-US" altLang="ko-KR" dirty="0"/>
              <a:t>y</a:t>
            </a:r>
            <a:r>
              <a:rPr lang="ko-KR" altLang="en-US" dirty="0"/>
              <a:t>위치가 </a:t>
            </a:r>
            <a:r>
              <a:rPr lang="en-US" altLang="ko-KR" dirty="0"/>
              <a:t>180~310 </a:t>
            </a:r>
            <a:r>
              <a:rPr lang="ko-KR" altLang="en-US" dirty="0"/>
              <a:t>사이인지 확인했습니다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사람마다 얼굴부위가 모두 다른 위치에 존재할 수 있기에</a:t>
            </a:r>
            <a:r>
              <a:rPr lang="en-US" altLang="ko-KR" dirty="0"/>
              <a:t>, </a:t>
            </a:r>
            <a:r>
              <a:rPr lang="ko-KR" altLang="en-US" dirty="0"/>
              <a:t>가장 공통적으로 적용되는 얼굴 높이</a:t>
            </a:r>
            <a:r>
              <a:rPr lang="en-US" altLang="ko-KR" dirty="0"/>
              <a:t>, </a:t>
            </a:r>
            <a:r>
              <a:rPr lang="ko-KR" altLang="en-US" dirty="0"/>
              <a:t>코 위치를 통해 가이드라인 내에 얼굴이 존재하는지 확인했습니다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8270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위 사진들의 경우엔 다양한 실패 케이스인데요</a:t>
            </a:r>
            <a:r>
              <a:rPr lang="en-US" altLang="ko-KR" dirty="0"/>
              <a:t>, </a:t>
            </a:r>
            <a:r>
              <a:rPr lang="ko-KR" altLang="en-US" dirty="0"/>
              <a:t>첫번째는 너무 얼굴을 멀리한 경우</a:t>
            </a:r>
            <a:r>
              <a:rPr lang="en-US" altLang="ko-KR" dirty="0"/>
              <a:t>, </a:t>
            </a:r>
            <a:r>
              <a:rPr lang="ko-KR" altLang="en-US" dirty="0"/>
              <a:t>두번째는 너무 가까이한 경우</a:t>
            </a:r>
            <a:r>
              <a:rPr lang="en-US" altLang="ko-KR" dirty="0"/>
              <a:t>, </a:t>
            </a:r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네번째</a:t>
            </a:r>
            <a:r>
              <a:rPr lang="en-US" altLang="ko-KR" dirty="0"/>
              <a:t>, </a:t>
            </a:r>
            <a:r>
              <a:rPr lang="ko-KR" altLang="en-US" dirty="0" err="1"/>
              <a:t>다섯번째는</a:t>
            </a:r>
            <a:r>
              <a:rPr lang="ko-KR" altLang="en-US" dirty="0"/>
              <a:t> 가이드라인을 벗어난 상태로 촬영을 하려는 경우입니다</a:t>
            </a:r>
            <a:r>
              <a:rPr lang="en-US" altLang="ko-KR" dirty="0"/>
              <a:t>. </a:t>
            </a:r>
            <a:r>
              <a:rPr lang="ko-KR" altLang="en-US" dirty="0"/>
              <a:t>이전 슬라이드에서 설명한 조건에 부합하지 않는 경우 </a:t>
            </a:r>
            <a:r>
              <a:rPr lang="ko-KR" altLang="en-US" dirty="0" err="1"/>
              <a:t>이와같이</a:t>
            </a:r>
            <a:r>
              <a:rPr lang="ko-KR" altLang="en-US" dirty="0"/>
              <a:t> 촬영이 되지 </a:t>
            </a:r>
            <a:r>
              <a:rPr lang="ko-KR" altLang="en-US" dirty="0" err="1"/>
              <a:t>않는것을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742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 실제로 카운트다운이 성공하여 촬영을 완료한 경우입니다</a:t>
            </a:r>
            <a:r>
              <a:rPr lang="en-US" altLang="ko-KR" dirty="0"/>
              <a:t>. </a:t>
            </a:r>
            <a:r>
              <a:rPr lang="ko-KR" altLang="en-US" dirty="0"/>
              <a:t>위 예시는 차례대로 무표정</a:t>
            </a:r>
            <a:r>
              <a:rPr lang="en-US" altLang="ko-KR" dirty="0"/>
              <a:t>, </a:t>
            </a:r>
            <a:r>
              <a:rPr lang="ko-KR" altLang="en-US" dirty="0"/>
              <a:t>놀람</a:t>
            </a:r>
            <a:r>
              <a:rPr lang="en-US" altLang="ko-KR" dirty="0"/>
              <a:t>, </a:t>
            </a:r>
            <a:r>
              <a:rPr lang="ko-KR" altLang="en-US" dirty="0"/>
              <a:t>행복</a:t>
            </a:r>
            <a:r>
              <a:rPr lang="en-US" altLang="ko-KR" dirty="0"/>
              <a:t>, </a:t>
            </a:r>
            <a:r>
              <a:rPr lang="ko-KR" altLang="en-US" dirty="0"/>
              <a:t>통곡</a:t>
            </a:r>
            <a:r>
              <a:rPr lang="en-US" altLang="ko-KR" dirty="0"/>
              <a:t>, </a:t>
            </a:r>
            <a:r>
              <a:rPr lang="ko-KR" altLang="en-US" dirty="0"/>
              <a:t>격노 라는 감정들이고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해당 감정이 본인의 현재 감정이 맞으면 </a:t>
            </a:r>
            <a:r>
              <a:rPr lang="en-US" altLang="ko-KR" dirty="0"/>
              <a:t>‘</a:t>
            </a:r>
            <a:r>
              <a:rPr lang="ko-KR" altLang="en-US" dirty="0"/>
              <a:t>맞아요</a:t>
            </a:r>
            <a:r>
              <a:rPr lang="en-US" altLang="ko-KR" dirty="0"/>
              <a:t>‘ </a:t>
            </a:r>
            <a:r>
              <a:rPr lang="ko-KR" altLang="en-US" dirty="0"/>
              <a:t>버튼을 눌러서 감정에 따른 글귀 페이지로 이동할 수 있고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아니라면 </a:t>
            </a:r>
            <a:r>
              <a:rPr lang="en-US" altLang="ko-KR" dirty="0"/>
              <a:t>‘</a:t>
            </a:r>
            <a:r>
              <a:rPr lang="ko-KR" altLang="en-US" dirty="0" err="1"/>
              <a:t>아니에요</a:t>
            </a:r>
            <a:r>
              <a:rPr lang="en-US" altLang="ko-KR" dirty="0"/>
              <a:t>’ </a:t>
            </a:r>
            <a:r>
              <a:rPr lang="ko-KR" altLang="en-US" dirty="0"/>
              <a:t>버튼을 눌러 다시 얼굴 인식 페이지로 돌아가서 </a:t>
            </a:r>
            <a:r>
              <a:rPr lang="ko-KR" altLang="en-US" dirty="0" err="1"/>
              <a:t>재촬영할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ko-KR" altLang="en-US" dirty="0"/>
              <a:t>실제로 어떤 방식으로 작동하는지 영상을 찍어서 준비했습니다</a:t>
            </a:r>
            <a:r>
              <a:rPr lang="en-US" altLang="ko-KR" dirty="0"/>
              <a:t>. </a:t>
            </a:r>
            <a:r>
              <a:rPr lang="ko-KR" altLang="en-US" dirty="0"/>
              <a:t>카메라에 얼굴이 인식되면 </a:t>
            </a:r>
            <a:r>
              <a:rPr lang="en-US" altLang="ko-KR" dirty="0"/>
              <a:t>3, 2, 1</a:t>
            </a:r>
            <a:r>
              <a:rPr lang="ko-KR" altLang="en-US" dirty="0"/>
              <a:t>과 같은 카운트 다운이 자동으로 나타납니다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또한 중간에 가이드라인을 벗어나거나 너무 멀리서 촬영하는 등</a:t>
            </a:r>
            <a:r>
              <a:rPr lang="en-US" altLang="ko-KR" dirty="0"/>
              <a:t>, </a:t>
            </a:r>
            <a:r>
              <a:rPr lang="ko-KR" altLang="en-US" dirty="0"/>
              <a:t>촬영조건을 만족하지 못한다면 영상과 같이 카운트다운이 사라지며 초기화 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해당 영상은 얼굴 인식을 통해 무표정을 감지할 수 있었습니다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947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 소개할 페이지는 </a:t>
            </a:r>
            <a:r>
              <a:rPr lang="en-US" altLang="ko-KR" dirty="0"/>
              <a:t>AI</a:t>
            </a:r>
            <a:r>
              <a:rPr lang="ko-KR" altLang="en-US" dirty="0"/>
              <a:t>음악추천 기능입니다</a:t>
            </a:r>
            <a:r>
              <a:rPr lang="en-US" altLang="ko-KR" dirty="0"/>
              <a:t>. </a:t>
            </a:r>
            <a:r>
              <a:rPr lang="ko-KR" altLang="en-US" dirty="0"/>
              <a:t>현재 사용자의 감정이 </a:t>
            </a:r>
            <a:r>
              <a:rPr lang="en-US" altLang="ko-KR" dirty="0"/>
              <a:t>‘</a:t>
            </a:r>
            <a:r>
              <a:rPr lang="ko-KR" altLang="en-US" dirty="0"/>
              <a:t>행복한</a:t>
            </a:r>
            <a:r>
              <a:rPr lang="en-US" altLang="ko-KR" dirty="0"/>
              <a:t>’ </a:t>
            </a:r>
            <a:r>
              <a:rPr lang="ko-KR" altLang="en-US" dirty="0"/>
              <a:t>이라는 감정일 때의 경우로 테스트하였습니다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AI </a:t>
            </a:r>
            <a:r>
              <a:rPr lang="ko-KR" altLang="en-US" dirty="0"/>
              <a:t>음악추천을 받기 전</a:t>
            </a:r>
            <a:r>
              <a:rPr lang="en-US" altLang="ko-KR" dirty="0"/>
              <a:t>, </a:t>
            </a:r>
            <a:r>
              <a:rPr lang="ko-KR" altLang="en-US" dirty="0"/>
              <a:t>사용자의 </a:t>
            </a:r>
            <a:r>
              <a:rPr lang="ko-KR" altLang="en-US" dirty="0" err="1"/>
              <a:t>추천받을</a:t>
            </a:r>
            <a:r>
              <a:rPr lang="ko-KR" altLang="en-US" dirty="0"/>
              <a:t> 음악에 대한 키워드를 직접 선택할 수가 있는데요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슬픈 감정일 때 기운이 솟는 노래도 좋지만 때로는 슬픈 노래를 </a:t>
            </a:r>
            <a:r>
              <a:rPr lang="ko-KR" altLang="en-US" dirty="0" err="1"/>
              <a:t>듣는걸</a:t>
            </a:r>
            <a:r>
              <a:rPr lang="ko-KR" altLang="en-US" dirty="0"/>
              <a:t> 선호하는 사용자도 있기에 이처럼 사용자에게 선택지를 주어 더욱 맞춤형 음악을 추천 받을 수 있도록 구현하였습니다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ko-KR" altLang="en-US" dirty="0"/>
              <a:t>실제 어떤 방식으로 동작하는지 영상을 준비했습니다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585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 소개할 페이지는 감정 </a:t>
            </a:r>
            <a:r>
              <a:rPr lang="ko-KR" altLang="en-US" dirty="0" err="1"/>
              <a:t>채팅방입니다</a:t>
            </a:r>
            <a:r>
              <a:rPr lang="en-US" altLang="ko-KR" dirty="0"/>
              <a:t>. </a:t>
            </a:r>
            <a:r>
              <a:rPr lang="ko-KR" altLang="en-US" dirty="0"/>
              <a:t>해당 채팅창은 같은 감정을 가지고 있는 사용자들끼리 대화할 수 있는 공간을 제공합니다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사용자는 첫 </a:t>
            </a:r>
            <a:r>
              <a:rPr lang="ko-KR" altLang="en-US" dirty="0" err="1"/>
              <a:t>접속시</a:t>
            </a:r>
            <a:r>
              <a:rPr lang="ko-KR" altLang="en-US" dirty="0"/>
              <a:t> 닉네임을 등록합니다</a:t>
            </a:r>
            <a:r>
              <a:rPr lang="en-US" altLang="ko-KR" dirty="0"/>
              <a:t>. </a:t>
            </a:r>
            <a:r>
              <a:rPr lang="ko-KR" altLang="en-US" dirty="0"/>
              <a:t>닉네임 등록이 성공적으로 이루어졌다면 다른 사용자와 대화할 수 </a:t>
            </a:r>
            <a:r>
              <a:rPr lang="ko-KR" altLang="en-US" dirty="0" err="1"/>
              <a:t>있게됩니다</a:t>
            </a:r>
            <a:r>
              <a:rPr lang="en-US" altLang="ko-KR" dirty="0"/>
              <a:t>. </a:t>
            </a:r>
            <a:r>
              <a:rPr lang="ko-KR" altLang="en-US" dirty="0"/>
              <a:t>또한 본인의 댓글을 꾹 눌러 삭제할 수도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해당 채팅창은 기능은 </a:t>
            </a:r>
            <a:r>
              <a:rPr lang="ko-KR" altLang="en-US" dirty="0" err="1"/>
              <a:t>페이징</a:t>
            </a:r>
            <a:r>
              <a:rPr lang="ko-KR" altLang="en-US" dirty="0"/>
              <a:t> 기능을 통해 너무 많은 양의 댓글이 불러와지지 않도록 하였고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실시간 조회를 위해 화면에 </a:t>
            </a:r>
            <a:r>
              <a:rPr lang="ko-KR" altLang="en-US" dirty="0" err="1"/>
              <a:t>나타날때</a:t>
            </a:r>
            <a:r>
              <a:rPr lang="ko-KR" altLang="en-US" dirty="0"/>
              <a:t> </a:t>
            </a:r>
            <a:r>
              <a:rPr lang="en-US" altLang="ko-KR" dirty="0" err="1"/>
              <a:t>Listiner</a:t>
            </a:r>
            <a:r>
              <a:rPr lang="ko-KR" altLang="en-US" dirty="0"/>
              <a:t>를 통해 </a:t>
            </a:r>
            <a:r>
              <a:rPr lang="en-US" altLang="ko-KR" dirty="0"/>
              <a:t>subscribe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채팅창을 벗어나면 </a:t>
            </a:r>
            <a:r>
              <a:rPr lang="en-US" altLang="ko-KR" dirty="0"/>
              <a:t>unsubscribe</a:t>
            </a:r>
            <a:r>
              <a:rPr lang="ko-KR" altLang="en-US" dirty="0"/>
              <a:t>하는 방식을 통해 실시간으로 댓글을 조회할 수 있도록 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409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Backend </a:t>
            </a:r>
            <a:r>
              <a:rPr lang="ko-KR" altLang="en-US" dirty="0"/>
              <a:t>진행현황에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46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저희 </a:t>
            </a:r>
            <a:r>
              <a:rPr lang="en-US" altLang="ko-KR" dirty="0"/>
              <a:t>6</a:t>
            </a:r>
            <a:r>
              <a:rPr lang="ko-KR" altLang="en-US" dirty="0"/>
              <a:t>조는 </a:t>
            </a:r>
            <a:r>
              <a:rPr lang="en-US" altLang="ko-KR" dirty="0"/>
              <a:t>Backend</a:t>
            </a:r>
            <a:r>
              <a:rPr lang="ko-KR" altLang="en-US" dirty="0"/>
              <a:t>언어로 스프링을 사용하였습니다</a:t>
            </a:r>
            <a:r>
              <a:rPr lang="en-US" altLang="ko-KR" dirty="0"/>
              <a:t>. </a:t>
            </a:r>
            <a:r>
              <a:rPr lang="ko-KR" altLang="en-US" dirty="0" err="1"/>
              <a:t>백엔드에서</a:t>
            </a:r>
            <a:r>
              <a:rPr lang="ko-KR" altLang="en-US" dirty="0"/>
              <a:t> 크게 </a:t>
            </a:r>
            <a:r>
              <a:rPr lang="ko-KR" altLang="en-US" dirty="0" err="1"/>
              <a:t>구현해야할</a:t>
            </a:r>
            <a:r>
              <a:rPr lang="ko-KR" altLang="en-US" dirty="0"/>
              <a:t> 사항은 일기요약</a:t>
            </a:r>
            <a:r>
              <a:rPr lang="en-US" altLang="ko-KR" dirty="0"/>
              <a:t>, </a:t>
            </a:r>
            <a:r>
              <a:rPr lang="ko-KR" altLang="en-US" dirty="0" err="1"/>
              <a:t>일기한줄평</a:t>
            </a:r>
            <a:r>
              <a:rPr lang="en-US" altLang="ko-KR" dirty="0"/>
              <a:t>, </a:t>
            </a:r>
            <a:r>
              <a:rPr lang="ko-KR" altLang="en-US" dirty="0"/>
              <a:t>음악추천에 사용되는 </a:t>
            </a:r>
            <a:r>
              <a:rPr lang="en-US" altLang="ko-KR" dirty="0"/>
              <a:t>OpenAI API </a:t>
            </a:r>
            <a:r>
              <a:rPr lang="ko-KR" altLang="en-US" dirty="0"/>
              <a:t>활용 기능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채팅창을 위한 사용자 관리</a:t>
            </a:r>
            <a:r>
              <a:rPr lang="en-US" altLang="ko-KR" dirty="0"/>
              <a:t>, </a:t>
            </a:r>
            <a:r>
              <a:rPr lang="ko-KR" altLang="en-US" dirty="0"/>
              <a:t>추천 음악 </a:t>
            </a:r>
            <a:r>
              <a:rPr lang="ko-KR" altLang="en-US" dirty="0" err="1"/>
              <a:t>크롤링</a:t>
            </a:r>
            <a:r>
              <a:rPr lang="ko-KR" altLang="en-US" dirty="0"/>
              <a:t> 기능</a:t>
            </a:r>
            <a:r>
              <a:rPr lang="en-US" altLang="ko-KR" dirty="0"/>
              <a:t>, </a:t>
            </a:r>
            <a:r>
              <a:rPr lang="ko-KR" altLang="en-US" dirty="0" err="1"/>
              <a:t>채팅창</a:t>
            </a:r>
            <a:r>
              <a:rPr lang="ko-KR" altLang="en-US" dirty="0"/>
              <a:t> 관리</a:t>
            </a:r>
            <a:r>
              <a:rPr lang="en-US" altLang="ko-KR" dirty="0"/>
              <a:t> </a:t>
            </a:r>
            <a:r>
              <a:rPr lang="ko-KR" altLang="en-US" dirty="0"/>
              <a:t>이렇게 크게 </a:t>
            </a:r>
            <a:r>
              <a:rPr lang="ko-KR" altLang="en-US" dirty="0" err="1"/>
              <a:t>네가지였습니다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그 중에서 먼저 </a:t>
            </a:r>
            <a:r>
              <a:rPr lang="en-US" altLang="ko-KR" dirty="0"/>
              <a:t>OpenAI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구현에 대해서 말씀드리겠습니다</a:t>
            </a:r>
            <a:r>
              <a:rPr lang="en-US" altLang="ko-KR" dirty="0"/>
              <a:t>. OpenAI</a:t>
            </a:r>
            <a:r>
              <a:rPr lang="ko-KR" altLang="en-US" dirty="0"/>
              <a:t>를 사용하기 위해 토큰을 결제한 뒤</a:t>
            </a:r>
            <a:r>
              <a:rPr lang="en-US" altLang="ko-KR" dirty="0"/>
              <a:t>, Organization</a:t>
            </a:r>
            <a:r>
              <a:rPr lang="ko-KR" altLang="en-US" dirty="0"/>
              <a:t>을 생성하고 </a:t>
            </a:r>
            <a:r>
              <a:rPr lang="en-US" altLang="ko-KR" dirty="0"/>
              <a:t>API</a:t>
            </a:r>
            <a:r>
              <a:rPr lang="ko-KR" altLang="en-US" dirty="0"/>
              <a:t>키를 발급받았습니다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그리고 해당 값들을 스프링 빈에 등록한 뒤</a:t>
            </a:r>
            <a:r>
              <a:rPr lang="en-US" altLang="ko-KR" dirty="0"/>
              <a:t>, </a:t>
            </a:r>
            <a:r>
              <a:rPr lang="en-US" altLang="ko-KR" dirty="0" err="1"/>
              <a:t>OpenAiConfig</a:t>
            </a:r>
            <a:r>
              <a:rPr lang="ko-KR" altLang="en-US" dirty="0"/>
              <a:t>라는 것을 통해 </a:t>
            </a:r>
            <a:r>
              <a:rPr lang="en-US" altLang="ko-KR" dirty="0" err="1"/>
              <a:t>RestTemplate</a:t>
            </a:r>
            <a:r>
              <a:rPr lang="ko-KR" altLang="en-US" dirty="0"/>
              <a:t>을 정의하여 </a:t>
            </a:r>
            <a:r>
              <a:rPr lang="en-US" altLang="ko-KR" dirty="0"/>
              <a:t>OpenAI </a:t>
            </a:r>
            <a:r>
              <a:rPr lang="ko-KR" altLang="en-US" dirty="0"/>
              <a:t>사용 준비를 마쳤습니다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Backend </a:t>
            </a:r>
            <a:r>
              <a:rPr lang="ko-KR" altLang="en-US" dirty="0"/>
              <a:t>기능에 활용한 </a:t>
            </a:r>
            <a:r>
              <a:rPr lang="en-US" altLang="ko-KR" dirty="0"/>
              <a:t>LLM </a:t>
            </a:r>
            <a:r>
              <a:rPr lang="ko-KR" altLang="en-US" dirty="0"/>
              <a:t>모델은 우리에게 가장 익숙한 모델인 </a:t>
            </a:r>
            <a:r>
              <a:rPr lang="en-US" altLang="ko-KR" dirty="0"/>
              <a:t>‘gpt-3.5-turbo’ </a:t>
            </a:r>
            <a:r>
              <a:rPr lang="ko-KR" altLang="en-US" dirty="0"/>
              <a:t>모델을 사용했습니다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이렇게 가져온 </a:t>
            </a:r>
            <a:r>
              <a:rPr lang="en-US" altLang="ko-KR" dirty="0"/>
              <a:t>LLM</a:t>
            </a:r>
            <a:r>
              <a:rPr lang="ko-KR" altLang="en-US" dirty="0"/>
              <a:t>모델을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솔루션을 안내하여 원하는 결과를 생성하는 프로세스 과정인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“Prompt Engineering”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통해 원하는 값을 가져오도록 설정하였습니다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dirty="0"/>
              <a:t>또한</a:t>
            </a:r>
            <a:r>
              <a:rPr lang="en-US" altLang="ko-KR" dirty="0"/>
              <a:t> OpenAI</a:t>
            </a:r>
            <a:r>
              <a:rPr lang="ko-KR" altLang="en-US" dirty="0"/>
              <a:t>의 경우에 </a:t>
            </a:r>
            <a:r>
              <a:rPr lang="en-US" altLang="ko-KR" dirty="0"/>
              <a:t>temperature</a:t>
            </a:r>
            <a:r>
              <a:rPr lang="ko-KR" altLang="en-US" dirty="0"/>
              <a:t>이라는 값을 조절하여 </a:t>
            </a:r>
            <a:r>
              <a:rPr lang="en-US" altLang="ko-KR" dirty="0"/>
              <a:t>AI</a:t>
            </a:r>
            <a:r>
              <a:rPr lang="ko-KR" altLang="en-US" dirty="0"/>
              <a:t>의 창의력을 조절할 수 있는데요</a:t>
            </a:r>
            <a:r>
              <a:rPr lang="en-US" altLang="ko-KR" dirty="0"/>
              <a:t>, </a:t>
            </a:r>
            <a:r>
              <a:rPr lang="ko-KR" altLang="en-US" dirty="0"/>
              <a:t>저는 이 값을 </a:t>
            </a:r>
            <a:r>
              <a:rPr lang="en-US" altLang="ko-KR" dirty="0"/>
              <a:t>0</a:t>
            </a:r>
            <a:r>
              <a:rPr lang="ko-KR" altLang="en-US" dirty="0"/>
              <a:t>으로 설정하여 주어진 명령에 맞는 결과만 반환하도록 초기설정을 진행했습니다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7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목차와 같이 프로젝트 개요</a:t>
            </a:r>
            <a:r>
              <a:rPr lang="en-US" altLang="ko-KR" dirty="0"/>
              <a:t>, </a:t>
            </a:r>
            <a:r>
              <a:rPr lang="ko-KR" altLang="en-US" dirty="0"/>
              <a:t>팀원 별 역할</a:t>
            </a:r>
            <a:r>
              <a:rPr lang="en-US" altLang="ko-KR" dirty="0"/>
              <a:t>, Front,</a:t>
            </a:r>
            <a:r>
              <a:rPr lang="ko-KR" altLang="en-US" dirty="0"/>
              <a:t> </a:t>
            </a:r>
            <a:r>
              <a:rPr lang="en-US" altLang="ko-KR" dirty="0"/>
              <a:t>Back, AI </a:t>
            </a:r>
            <a:r>
              <a:rPr lang="ko-KR" altLang="en-US" dirty="0"/>
              <a:t>별로 프로젝트 진행 현황</a:t>
            </a:r>
            <a:r>
              <a:rPr lang="en-US" altLang="ko-KR" dirty="0"/>
              <a:t>, </a:t>
            </a:r>
            <a:r>
              <a:rPr lang="ko-KR" altLang="en-US" dirty="0"/>
              <a:t>최종 목표 및 향후 계획 순서로 발표를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OpenAI</a:t>
            </a:r>
            <a:r>
              <a:rPr lang="ko-KR" altLang="en-US" dirty="0"/>
              <a:t>를 활용해 구현한 </a:t>
            </a:r>
            <a:r>
              <a:rPr lang="ko-KR" altLang="en-US" dirty="0" err="1"/>
              <a:t>백엔드</a:t>
            </a:r>
            <a:r>
              <a:rPr lang="ko-KR" altLang="en-US" dirty="0"/>
              <a:t> 기능들에 대해 설명해드리겠습니다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일기요약은 일주일 단위로 이루어지는데</a:t>
            </a:r>
            <a:r>
              <a:rPr lang="en-US" altLang="ko-KR" dirty="0"/>
              <a:t>, </a:t>
            </a:r>
            <a:r>
              <a:rPr lang="ko-KR" altLang="en-US" dirty="0"/>
              <a:t>일기가 존재하지 않거나 너무 적은 양의 일기</a:t>
            </a:r>
            <a:r>
              <a:rPr lang="en-US" altLang="ko-KR" dirty="0"/>
              <a:t>, </a:t>
            </a:r>
            <a:r>
              <a:rPr lang="ko-KR" altLang="en-US" dirty="0" err="1"/>
              <a:t>예를들면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 미만의 일기가 입력되면 </a:t>
            </a:r>
            <a:r>
              <a:rPr lang="ko-KR" altLang="en-US" dirty="0" err="1"/>
              <a:t>실패메세지를</a:t>
            </a:r>
            <a:r>
              <a:rPr lang="ko-KR" altLang="en-US" dirty="0"/>
              <a:t> 반환하도록 설정했습니다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Frontend</a:t>
            </a:r>
            <a:r>
              <a:rPr lang="ko-KR" altLang="en-US" dirty="0"/>
              <a:t>에게 </a:t>
            </a:r>
            <a:r>
              <a:rPr lang="ko-KR" altLang="en-US" dirty="0" err="1"/>
              <a:t>건네받은</a:t>
            </a:r>
            <a:r>
              <a:rPr lang="ko-KR" altLang="en-US" dirty="0"/>
              <a:t> 일기 배열을 </a:t>
            </a:r>
            <a:r>
              <a:rPr lang="en-US" altLang="ko-KR" dirty="0" err="1"/>
              <a:t>Dto</a:t>
            </a:r>
            <a:r>
              <a:rPr lang="ko-KR" altLang="en-US" dirty="0"/>
              <a:t>를 통해 </a:t>
            </a:r>
            <a:r>
              <a:rPr lang="en-US" altLang="ko-KR" dirty="0"/>
              <a:t>AI</a:t>
            </a:r>
            <a:r>
              <a:rPr lang="ko-KR" altLang="en-US" dirty="0"/>
              <a:t>에게 전달해주면</a:t>
            </a:r>
            <a:r>
              <a:rPr lang="en-US" altLang="ko-KR" dirty="0"/>
              <a:t>, Prompt Engineering</a:t>
            </a:r>
            <a:r>
              <a:rPr lang="ko-KR" altLang="en-US" dirty="0"/>
              <a:t>에 의해 주요사건을 중심으로 최소 </a:t>
            </a:r>
            <a:r>
              <a:rPr lang="en-US" altLang="ko-KR" dirty="0"/>
              <a:t>70</a:t>
            </a:r>
            <a:r>
              <a:rPr lang="ko-KR" altLang="en-US" dirty="0"/>
              <a:t>자의 </a:t>
            </a:r>
            <a:r>
              <a:rPr lang="ko-KR" altLang="en-US" dirty="0" err="1"/>
              <a:t>요약메세지를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POSTMAN</a:t>
            </a:r>
            <a:r>
              <a:rPr lang="ko-KR" altLang="en-US" dirty="0"/>
              <a:t>을 통해 테스트한 결과</a:t>
            </a:r>
            <a:r>
              <a:rPr lang="en-US" altLang="ko-KR" dirty="0"/>
              <a:t>, </a:t>
            </a:r>
            <a:r>
              <a:rPr lang="ko-KR" altLang="en-US" dirty="0"/>
              <a:t>다음과 같이 성공적으로 요약된 데이터를 </a:t>
            </a:r>
            <a:r>
              <a:rPr lang="ko-KR" altLang="en-US" dirty="0" err="1"/>
              <a:t>반환하는것을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576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일기 </a:t>
            </a:r>
            <a:r>
              <a:rPr lang="ko-KR" altLang="en-US" dirty="0" err="1"/>
              <a:t>한줄평</a:t>
            </a:r>
            <a:r>
              <a:rPr lang="ko-KR" altLang="en-US" dirty="0"/>
              <a:t> 기능은 바로 이전 슬라이드에 받았던 일기요약 메시지를 </a:t>
            </a:r>
            <a:r>
              <a:rPr lang="ko-KR" altLang="en-US" dirty="0" err="1"/>
              <a:t>인자값으로</a:t>
            </a:r>
            <a:r>
              <a:rPr lang="ko-KR" altLang="en-US" dirty="0"/>
              <a:t> 받아 진행하게 되는 기능입니다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요약된 일기를 입력하면</a:t>
            </a:r>
            <a:r>
              <a:rPr lang="en-US" altLang="ko-KR" dirty="0"/>
              <a:t>, Prompt Engineering</a:t>
            </a:r>
            <a:r>
              <a:rPr lang="ko-KR" altLang="en-US" dirty="0"/>
              <a:t>에 의해 </a:t>
            </a:r>
            <a:r>
              <a:rPr lang="en-US" altLang="ko-KR" dirty="0"/>
              <a:t>AI</a:t>
            </a:r>
            <a:r>
              <a:rPr lang="ko-KR" altLang="en-US" dirty="0"/>
              <a:t>가 </a:t>
            </a:r>
            <a:r>
              <a:rPr lang="en-US" altLang="ko-KR" dirty="0"/>
              <a:t>30</a:t>
            </a:r>
            <a:r>
              <a:rPr lang="ko-KR" altLang="en-US" dirty="0"/>
              <a:t>자 정도의 상냥한 말투로 </a:t>
            </a:r>
            <a:r>
              <a:rPr lang="ko-KR" altLang="en-US" dirty="0" err="1"/>
              <a:t>한줄평을</a:t>
            </a:r>
            <a:r>
              <a:rPr lang="ko-KR" altLang="en-US" dirty="0"/>
              <a:t> 남겨줍니다</a:t>
            </a:r>
            <a:r>
              <a:rPr lang="en-US" altLang="ko-KR" dirty="0"/>
              <a:t>. </a:t>
            </a:r>
            <a:r>
              <a:rPr lang="ko-KR" altLang="en-US" dirty="0"/>
              <a:t>마지막에 </a:t>
            </a:r>
            <a:r>
              <a:rPr lang="ko-KR" altLang="en-US" dirty="0" err="1"/>
              <a:t>이모티콘도</a:t>
            </a:r>
            <a:r>
              <a:rPr lang="ko-KR" altLang="en-US" dirty="0"/>
              <a:t> 넣어주도록 설정했습니다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POSTMAN</a:t>
            </a:r>
            <a:r>
              <a:rPr lang="ko-KR" altLang="en-US" dirty="0"/>
              <a:t>을 통해 테스트한 결과</a:t>
            </a:r>
            <a:r>
              <a:rPr lang="en-US" altLang="ko-KR" dirty="0"/>
              <a:t>, </a:t>
            </a:r>
            <a:r>
              <a:rPr lang="ko-KR" altLang="en-US" dirty="0"/>
              <a:t>다음과 같이 성공적으로 </a:t>
            </a:r>
            <a:r>
              <a:rPr lang="ko-KR" altLang="en-US" dirty="0" err="1"/>
              <a:t>한줄평으로</a:t>
            </a:r>
            <a:r>
              <a:rPr lang="ko-KR" altLang="en-US" dirty="0"/>
              <a:t> 답장하는 것을 확인할 수 있었습니다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05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AI </a:t>
            </a:r>
            <a:r>
              <a:rPr lang="ko-KR" altLang="en-US" dirty="0"/>
              <a:t>음악추천 기능의 경우엔 </a:t>
            </a:r>
            <a:r>
              <a:rPr lang="en-US" altLang="ko-KR" dirty="0"/>
              <a:t>OpenAI API</a:t>
            </a:r>
            <a:r>
              <a:rPr lang="ko-KR" altLang="en-US" dirty="0"/>
              <a:t> 기술과</a:t>
            </a:r>
            <a:r>
              <a:rPr lang="en-US" altLang="ko-KR" dirty="0"/>
              <a:t>, Java</a:t>
            </a:r>
            <a:r>
              <a:rPr lang="ko-KR" altLang="en-US" dirty="0"/>
              <a:t>의 </a:t>
            </a:r>
            <a:r>
              <a:rPr lang="en-US" altLang="ko-KR" dirty="0" err="1"/>
              <a:t>Jsoup</a:t>
            </a:r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활용한 기술이 함께 </a:t>
            </a:r>
            <a:r>
              <a:rPr lang="ko-KR" altLang="en-US" dirty="0" err="1"/>
              <a:t>들어가있습니다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Frontend</a:t>
            </a:r>
            <a:r>
              <a:rPr lang="ko-KR" altLang="en-US" dirty="0"/>
              <a:t>로부터 노래분위기를 전달받으면</a:t>
            </a:r>
            <a:r>
              <a:rPr lang="en-US" altLang="ko-KR" dirty="0"/>
              <a:t>, AI</a:t>
            </a:r>
            <a:r>
              <a:rPr lang="ko-KR" altLang="en-US" dirty="0"/>
              <a:t>가 </a:t>
            </a:r>
            <a:r>
              <a:rPr lang="en-US" altLang="ko-KR" dirty="0"/>
              <a:t>Prompt Engineering</a:t>
            </a:r>
            <a:r>
              <a:rPr lang="ko-KR" altLang="en-US" dirty="0"/>
              <a:t>을 통해 </a:t>
            </a:r>
            <a:r>
              <a:rPr lang="en-US" altLang="ko-KR" dirty="0"/>
              <a:t>‘</a:t>
            </a:r>
            <a:r>
              <a:rPr lang="ko-KR" altLang="en-US" dirty="0"/>
              <a:t>가수 </a:t>
            </a:r>
            <a:r>
              <a:rPr lang="en-US" altLang="ko-KR" dirty="0"/>
              <a:t>– </a:t>
            </a:r>
            <a:r>
              <a:rPr lang="ko-KR" altLang="en-US" dirty="0"/>
              <a:t>노래</a:t>
            </a:r>
            <a:r>
              <a:rPr lang="en-US" altLang="ko-KR" dirty="0"/>
              <a:t>‘ </a:t>
            </a:r>
            <a:r>
              <a:rPr lang="ko-KR" altLang="en-US" dirty="0"/>
              <a:t>형식의 리스트로 </a:t>
            </a:r>
            <a:r>
              <a:rPr lang="en-US" altLang="ko-KR" dirty="0"/>
              <a:t>10</a:t>
            </a:r>
            <a:r>
              <a:rPr lang="ko-KR" altLang="en-US" dirty="0"/>
              <a:t>개의 유명한 노래 혹은 </a:t>
            </a:r>
            <a:r>
              <a:rPr lang="ko-KR" altLang="en-US" dirty="0" err="1"/>
              <a:t>최신곡을</a:t>
            </a:r>
            <a:r>
              <a:rPr lang="ko-KR" altLang="en-US" dirty="0"/>
              <a:t> 담은 문자열을 반환하게 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POSTMAN</a:t>
            </a:r>
            <a:r>
              <a:rPr lang="ko-KR" altLang="en-US" dirty="0"/>
              <a:t>에서 테스트한 결과 오른쪽 사진과 같이 </a:t>
            </a:r>
            <a:r>
              <a:rPr lang="ko-KR" altLang="en-US" dirty="0" err="1"/>
              <a:t>역슬래쉬</a:t>
            </a:r>
            <a:r>
              <a:rPr lang="en-US" altLang="ko-KR" dirty="0"/>
              <a:t>n</a:t>
            </a:r>
            <a:r>
              <a:rPr lang="ko-KR" altLang="en-US" dirty="0"/>
              <a:t>을 포함하여 가수와 노래를 담은 문자열로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592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</a:t>
            </a:r>
            <a:r>
              <a:rPr lang="en-US" altLang="ko-KR" dirty="0"/>
              <a:t> AI</a:t>
            </a:r>
            <a:r>
              <a:rPr lang="ko-KR" altLang="en-US" dirty="0"/>
              <a:t>에게서 음악을 </a:t>
            </a:r>
            <a:r>
              <a:rPr lang="ko-KR" altLang="en-US" dirty="0" err="1"/>
              <a:t>추천받은</a:t>
            </a:r>
            <a:r>
              <a:rPr lang="ko-KR" altLang="en-US" dirty="0"/>
              <a:t> 뒤</a:t>
            </a:r>
            <a:r>
              <a:rPr lang="en-US" altLang="ko-KR" dirty="0"/>
              <a:t>, Crawling</a:t>
            </a:r>
            <a:r>
              <a:rPr lang="ko-KR" altLang="en-US" dirty="0"/>
              <a:t>을 시도하여 유튜브 썸네일과 유튜브 링크를 반환해주는 서비스입니다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Java</a:t>
            </a:r>
            <a:r>
              <a:rPr lang="ko-KR" altLang="en-US" dirty="0"/>
              <a:t>의 </a:t>
            </a:r>
            <a:r>
              <a:rPr lang="en-US" altLang="ko-KR" dirty="0" err="1"/>
              <a:t>Jsoup</a:t>
            </a:r>
            <a:r>
              <a:rPr lang="en-US" altLang="ko-KR" dirty="0"/>
              <a:t> </a:t>
            </a:r>
            <a:r>
              <a:rPr lang="ko-KR" altLang="en-US" dirty="0"/>
              <a:t>라이브러리를 활용해 코드를 작성하였고</a:t>
            </a:r>
            <a:r>
              <a:rPr lang="en-US" altLang="ko-KR" dirty="0"/>
              <a:t>, </a:t>
            </a:r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검색결과는 </a:t>
            </a:r>
            <a:r>
              <a:rPr lang="ko-KR" altLang="en-US" dirty="0" err="1"/>
              <a:t>크롤링을</a:t>
            </a:r>
            <a:r>
              <a:rPr lang="ko-KR" altLang="en-US" dirty="0"/>
              <a:t> 막는 기능이 </a:t>
            </a:r>
            <a:r>
              <a:rPr lang="ko-KR" altLang="en-US" dirty="0" err="1"/>
              <a:t>포함되어있어</a:t>
            </a:r>
            <a:r>
              <a:rPr lang="en-US" altLang="ko-KR" dirty="0"/>
              <a:t>, </a:t>
            </a:r>
            <a:r>
              <a:rPr lang="ko-KR" altLang="en-US" dirty="0"/>
              <a:t>낮은 성공확률을 보였기에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이를 해결하고자 고민한 결과 </a:t>
            </a:r>
            <a:r>
              <a:rPr lang="en-US" altLang="ko-KR" dirty="0"/>
              <a:t>Google </a:t>
            </a:r>
            <a:r>
              <a:rPr lang="ko-KR" altLang="en-US" dirty="0"/>
              <a:t>동영상 검색결과를 활용하여 </a:t>
            </a:r>
            <a:r>
              <a:rPr lang="en-US" altLang="ko-KR" dirty="0"/>
              <a:t>Crawling </a:t>
            </a:r>
            <a:r>
              <a:rPr lang="ko-KR" altLang="en-US" dirty="0"/>
              <a:t>결과를 얻어냈습니다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테스트한 결과 우측 </a:t>
            </a:r>
            <a:r>
              <a:rPr lang="en-US" altLang="ko-KR" dirty="0"/>
              <a:t>POSTMAN</a:t>
            </a:r>
            <a:r>
              <a:rPr lang="ko-KR" altLang="en-US" dirty="0"/>
              <a:t>과 같이 각 노래의 </a:t>
            </a:r>
            <a:r>
              <a:rPr lang="en-US" altLang="ko-KR" dirty="0"/>
              <a:t>title, </a:t>
            </a:r>
            <a:r>
              <a:rPr lang="en-US" altLang="ko-KR" dirty="0" err="1"/>
              <a:t>url</a:t>
            </a:r>
            <a:r>
              <a:rPr lang="en-US" altLang="ko-KR" dirty="0"/>
              <a:t>, image</a:t>
            </a:r>
            <a:r>
              <a:rPr lang="ko-KR" altLang="en-US" dirty="0"/>
              <a:t>에 대한 정보를 얻어낼 수 있었고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Frontend</a:t>
            </a:r>
            <a:r>
              <a:rPr lang="ko-KR" altLang="en-US" dirty="0"/>
              <a:t>가 열 수 있는 </a:t>
            </a:r>
            <a:r>
              <a:rPr lang="en-US" altLang="ko-KR" dirty="0"/>
              <a:t>Object</a:t>
            </a:r>
            <a:r>
              <a:rPr lang="ko-KR" altLang="en-US" dirty="0"/>
              <a:t>형태로 담아서 답변해주었습니다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73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 감정채팅창을 관리하는 기능을 구현한 화면입니다</a:t>
            </a:r>
            <a:r>
              <a:rPr lang="en-US" altLang="ko-KR" dirty="0"/>
              <a:t>. Controller</a:t>
            </a:r>
            <a:r>
              <a:rPr lang="ko-KR" altLang="en-US" dirty="0"/>
              <a:t>를 통해 채팅창에 댓글을 작성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삭제할 수 있도록 구현하였고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해당 기능의 동작을 </a:t>
            </a:r>
            <a:r>
              <a:rPr lang="en-US" altLang="ko-KR" dirty="0"/>
              <a:t>Service</a:t>
            </a:r>
            <a:r>
              <a:rPr lang="ko-KR" altLang="en-US" dirty="0"/>
              <a:t>에 이와 같이 구현되어 있습니다</a:t>
            </a:r>
            <a:r>
              <a:rPr lang="en-US" altLang="ko-KR" dirty="0"/>
              <a:t>. </a:t>
            </a:r>
            <a:r>
              <a:rPr lang="ko-KR" altLang="en-US" dirty="0"/>
              <a:t>댓글을 작성했을 때</a:t>
            </a:r>
            <a:r>
              <a:rPr lang="en-US" altLang="ko-KR" dirty="0"/>
              <a:t>, </a:t>
            </a:r>
            <a:r>
              <a:rPr lang="ko-KR" altLang="en-US" dirty="0"/>
              <a:t>본인이 작성한 댓글을 확인할 수 </a:t>
            </a:r>
            <a:r>
              <a:rPr lang="ko-KR" altLang="en-US" dirty="0" err="1"/>
              <a:t>있어야했기에</a:t>
            </a:r>
            <a:r>
              <a:rPr lang="ko-KR" altLang="en-US" dirty="0"/>
              <a:t> 닉네임 등록을 활용하여 간단한 유저등록을 진행했습니다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User</a:t>
            </a:r>
            <a:r>
              <a:rPr lang="ko-KR" altLang="en-US" dirty="0"/>
              <a:t>와 </a:t>
            </a:r>
            <a:r>
              <a:rPr lang="en-US" altLang="ko-KR" dirty="0"/>
              <a:t>Comment</a:t>
            </a:r>
            <a:r>
              <a:rPr lang="ko-KR" altLang="en-US" dirty="0"/>
              <a:t>에 대한 테이블이 </a:t>
            </a:r>
            <a:r>
              <a:rPr lang="en-US" altLang="ko-KR" dirty="0"/>
              <a:t>MySQL</a:t>
            </a:r>
            <a:r>
              <a:rPr lang="ko-KR" altLang="en-US" dirty="0"/>
              <a:t>을 통해 데이터베이스에 </a:t>
            </a:r>
            <a:r>
              <a:rPr lang="ko-KR" altLang="en-US" dirty="0" err="1"/>
              <a:t>저장되어있고</a:t>
            </a:r>
            <a:r>
              <a:rPr lang="en-US" altLang="ko-KR" dirty="0"/>
              <a:t>, </a:t>
            </a:r>
            <a:r>
              <a:rPr lang="ko-KR" altLang="en-US" dirty="0"/>
              <a:t>여기서 정의한 기능들을 통해 채팅창의 댓글을 관리할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266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마지막으로 </a:t>
            </a:r>
            <a:r>
              <a:rPr lang="en-US" altLang="ko-KR" dirty="0"/>
              <a:t>AI </a:t>
            </a:r>
            <a:r>
              <a:rPr lang="ko-KR" altLang="en-US" dirty="0"/>
              <a:t>진행현황에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772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컴퓨터 비전에서 이미지 처리를 하는 모델은 </a:t>
            </a:r>
            <a:r>
              <a:rPr lang="en-US" altLang="ko-KR" dirty="0"/>
              <a:t>CNN</a:t>
            </a:r>
            <a:r>
              <a:rPr lang="ko-KR" altLang="en-US" dirty="0"/>
              <a:t>와 </a:t>
            </a:r>
            <a:r>
              <a:rPr lang="en-US" altLang="ko-KR" dirty="0"/>
              <a:t>VIT</a:t>
            </a:r>
            <a:r>
              <a:rPr lang="ko-KR" altLang="en-US" dirty="0"/>
              <a:t>를 떠올리곤 하는데요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저희 </a:t>
            </a:r>
            <a:r>
              <a:rPr lang="en-US" altLang="ko-KR" dirty="0"/>
              <a:t>6</a:t>
            </a:r>
            <a:r>
              <a:rPr lang="ko-KR" altLang="en-US" dirty="0"/>
              <a:t>조는 </a:t>
            </a:r>
            <a:r>
              <a:rPr lang="en-US" altLang="ko-KR" dirty="0"/>
              <a:t>VIT </a:t>
            </a:r>
            <a:r>
              <a:rPr lang="ko-KR" altLang="en-US" dirty="0"/>
              <a:t>모델을 선택했습니다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ko-KR" altLang="en-US" dirty="0"/>
              <a:t>이미지 데이터를 기준으로 하는 경우와</a:t>
            </a:r>
            <a:r>
              <a:rPr lang="en-US" altLang="ko-KR" dirty="0"/>
              <a:t>, </a:t>
            </a:r>
            <a:r>
              <a:rPr lang="ko-KR" altLang="en-US" dirty="0"/>
              <a:t>사전 학습한 모델을 가지고 </a:t>
            </a:r>
            <a:r>
              <a:rPr lang="ko-KR" altLang="en-US" dirty="0" err="1"/>
              <a:t>파인튜닝</a:t>
            </a:r>
            <a:r>
              <a:rPr lang="ko-KR" altLang="en-US" dirty="0"/>
              <a:t> 하는 과정이 훨씬 유리했기 때문입니다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다음 사진은 구글에서 제공하는 </a:t>
            </a:r>
            <a:r>
              <a:rPr lang="en-US" altLang="ko-KR" dirty="0"/>
              <a:t>vit</a:t>
            </a:r>
            <a:r>
              <a:rPr lang="ko-KR" altLang="en-US" dirty="0"/>
              <a:t>모델로 </a:t>
            </a:r>
            <a:r>
              <a:rPr lang="en-US" altLang="ko-KR" dirty="0"/>
              <a:t>1,400</a:t>
            </a:r>
            <a:r>
              <a:rPr lang="ko-KR" altLang="en-US" dirty="0"/>
              <a:t>만 이미지와 </a:t>
            </a:r>
            <a:r>
              <a:rPr lang="en-US" altLang="ko-KR" dirty="0"/>
              <a:t>12,843</a:t>
            </a:r>
            <a:r>
              <a:rPr lang="ko-KR" altLang="en-US" dirty="0"/>
              <a:t>개의 클래스로 사전학습이 된 모델입니다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371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en-US" altLang="ko-KR" dirty="0"/>
              <a:t>6</a:t>
            </a:r>
            <a:r>
              <a:rPr lang="ko-KR" altLang="en-US" dirty="0"/>
              <a:t>조는 감정의 종류를 나타낼 때 </a:t>
            </a:r>
            <a:r>
              <a:rPr lang="en-US" altLang="ko-KR" dirty="0" err="1"/>
              <a:t>Pluchick</a:t>
            </a:r>
            <a:r>
              <a:rPr lang="ko-KR" altLang="en-US" dirty="0"/>
              <a:t>이라는 학자가 제시한 원형 정서모델을 활용했습니다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어떤 감정을 라벨링에 사용할지 논의한 결과 기쁨</a:t>
            </a:r>
            <a:r>
              <a:rPr lang="en-US" altLang="ko-KR" dirty="0"/>
              <a:t>, </a:t>
            </a:r>
            <a:r>
              <a:rPr lang="ko-KR" altLang="en-US" dirty="0"/>
              <a:t>슬픔</a:t>
            </a:r>
            <a:r>
              <a:rPr lang="en-US" altLang="ko-KR" dirty="0"/>
              <a:t>, </a:t>
            </a:r>
            <a:r>
              <a:rPr lang="ko-KR" altLang="en-US" dirty="0"/>
              <a:t>분노</a:t>
            </a:r>
            <a:r>
              <a:rPr lang="en-US" altLang="ko-KR" dirty="0"/>
              <a:t>, </a:t>
            </a:r>
            <a:r>
              <a:rPr lang="ko-KR" altLang="en-US" dirty="0"/>
              <a:t>놀람</a:t>
            </a:r>
            <a:r>
              <a:rPr lang="en-US" altLang="ko-KR" dirty="0"/>
              <a:t>, </a:t>
            </a:r>
            <a:r>
              <a:rPr lang="ko-KR" altLang="en-US" dirty="0"/>
              <a:t>무표정 </a:t>
            </a:r>
            <a:r>
              <a:rPr lang="en-US" altLang="ko-KR" dirty="0"/>
              <a:t>5</a:t>
            </a:r>
            <a:r>
              <a:rPr lang="ko-KR" altLang="en-US" dirty="0"/>
              <a:t>가지가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서로 뚜렷하게 구분되며 감정이 격해짐에 따라 기쁨은 행복</a:t>
            </a:r>
            <a:r>
              <a:rPr lang="en-US" altLang="ko-KR" dirty="0"/>
              <a:t>, </a:t>
            </a:r>
            <a:r>
              <a:rPr lang="ko-KR" altLang="en-US" dirty="0"/>
              <a:t>분노는 격노</a:t>
            </a:r>
            <a:r>
              <a:rPr lang="en-US" altLang="ko-KR" dirty="0"/>
              <a:t>, </a:t>
            </a:r>
            <a:r>
              <a:rPr lang="ko-KR" altLang="en-US" dirty="0"/>
              <a:t>슬픔은 통곡 같은 감정을 추가하여 </a:t>
            </a:r>
            <a:r>
              <a:rPr lang="en-US" altLang="ko-KR" dirty="0"/>
              <a:t>8</a:t>
            </a:r>
            <a:r>
              <a:rPr lang="ko-KR" altLang="en-US" dirty="0"/>
              <a:t>가지로 라벨을 부여하여 훈련했습니다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훈련 데이터 셋의 경우엔</a:t>
            </a:r>
            <a:r>
              <a:rPr lang="en-US" altLang="ko-KR" dirty="0"/>
              <a:t>, </a:t>
            </a:r>
            <a:r>
              <a:rPr lang="ko-KR" altLang="en-US" dirty="0"/>
              <a:t>동양인은 </a:t>
            </a:r>
            <a:r>
              <a:rPr lang="en-US" altLang="ko-KR" dirty="0"/>
              <a:t>ai </a:t>
            </a:r>
            <a:r>
              <a:rPr lang="ko-KR" altLang="en-US" dirty="0"/>
              <a:t>허브에 있는 데이터 셋을 사용했고</a:t>
            </a:r>
            <a:r>
              <a:rPr lang="en-US" altLang="ko-KR" dirty="0"/>
              <a:t>, </a:t>
            </a:r>
            <a:r>
              <a:rPr lang="ko-KR" altLang="en-US" dirty="0"/>
              <a:t>외국인 같은 경우는 </a:t>
            </a:r>
            <a:r>
              <a:rPr lang="ko-KR" altLang="en-US" dirty="0" err="1"/>
              <a:t>캐글의</a:t>
            </a:r>
            <a:r>
              <a:rPr lang="ko-KR" altLang="en-US" dirty="0"/>
              <a:t> 데이터를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데이터는 충분했으나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슬픈 표정과 무표정의 경계가 애매해서</a:t>
            </a:r>
            <a:r>
              <a:rPr lang="en-US" altLang="ko-KR" dirty="0"/>
              <a:t>, </a:t>
            </a:r>
            <a:r>
              <a:rPr lang="ko-KR" altLang="en-US" dirty="0"/>
              <a:t>이미지를 </a:t>
            </a:r>
            <a:r>
              <a:rPr lang="ko-KR" altLang="en-US" dirty="0" err="1"/>
              <a:t>재분류하는</a:t>
            </a:r>
            <a:r>
              <a:rPr lang="ko-KR" altLang="en-US" dirty="0"/>
              <a:t> 과정을 겪었습니다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슬픈 표정에서의 분류기준은 좌측 사진들을 참고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1462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무표정의 경우도 </a:t>
            </a:r>
            <a:r>
              <a:rPr lang="ko-KR" altLang="en-US" dirty="0" err="1"/>
              <a:t>재분류</a:t>
            </a:r>
            <a:r>
              <a:rPr lang="ko-KR" altLang="en-US" dirty="0"/>
              <a:t> 한 예시 사진들입니다</a:t>
            </a:r>
            <a:r>
              <a:rPr lang="en-US" altLang="ko-KR" dirty="0"/>
              <a:t>. </a:t>
            </a:r>
            <a:r>
              <a:rPr lang="ko-KR" altLang="en-US" dirty="0"/>
              <a:t>무표정과 슬픈 표정을 각 </a:t>
            </a:r>
            <a:r>
              <a:rPr lang="en-US" altLang="ko-KR" dirty="0"/>
              <a:t>3</a:t>
            </a:r>
            <a:r>
              <a:rPr lang="ko-KR" altLang="en-US" dirty="0"/>
              <a:t>천장 씩 분류했는데요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기쁨</a:t>
            </a:r>
            <a:r>
              <a:rPr lang="en-US" altLang="ko-KR" dirty="0"/>
              <a:t>, </a:t>
            </a:r>
            <a:r>
              <a:rPr lang="ko-KR" altLang="en-US" dirty="0"/>
              <a:t>화남</a:t>
            </a:r>
            <a:r>
              <a:rPr lang="en-US" altLang="ko-KR" dirty="0"/>
              <a:t>, </a:t>
            </a:r>
            <a:r>
              <a:rPr lang="ko-KR" altLang="en-US" dirty="0"/>
              <a:t>놀람은 명확한 결과가 나타나기에 기존 데이터를 재 분류하지 않고 데이터 확인만 진행했습니다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1843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과정에서는</a:t>
            </a:r>
            <a:r>
              <a:rPr lang="en-US" altLang="ko-KR" dirty="0"/>
              <a:t>, </a:t>
            </a:r>
            <a:r>
              <a:rPr lang="ko-KR" altLang="en-US" dirty="0"/>
              <a:t>배경을 포함한 원천 데이터를 얼굴만 보이도록 코드를 작성하여 이미지를 다시 저장했습니다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코드의 주요내용은 분류기 모델을 가져와서 눈과 얼굴을 인식하고</a:t>
            </a:r>
            <a:r>
              <a:rPr lang="en-US" altLang="ko-KR" dirty="0"/>
              <a:t>, </a:t>
            </a:r>
            <a:r>
              <a:rPr lang="ko-KR" altLang="en-US" dirty="0"/>
              <a:t>사각형 근처의 부분을 </a:t>
            </a:r>
            <a:r>
              <a:rPr lang="ko-KR" altLang="en-US" dirty="0" err="1"/>
              <a:t>크롭하여</a:t>
            </a:r>
            <a:r>
              <a:rPr lang="ko-KR" altLang="en-US" dirty="0"/>
              <a:t> 이미지를 저장하는 것입니다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이와 같은 방법을 통해 다른 노이즈 요소를 배재하여 훈련데이터를 더욱 정확하게 만들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데이터 확인은 다음과 같이 훈련 데이터와 평가 데이터를 나눠서 사용했습니다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/</a:t>
            </a:r>
          </a:p>
          <a:p>
            <a:pPr lvl="0">
              <a:defRPr/>
            </a:pPr>
            <a:r>
              <a:rPr lang="ko-KR" altLang="en-US" dirty="0"/>
              <a:t>학습은 다음과 같이 진행합니다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먼저 동양인과 외국인의 사진 비율을 </a:t>
            </a:r>
            <a:r>
              <a:rPr lang="en-US" altLang="ko-KR" dirty="0"/>
              <a:t>2:1</a:t>
            </a:r>
            <a:r>
              <a:rPr lang="ko-KR" altLang="en-US" dirty="0"/>
              <a:t>로 훈련합니다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원하는 수치가 나오지 않으면 추가로 학습을 진행하고 그래도 나오지 않는다면 파라미터를 수정하여 최선의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찾을 계획이었습니다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마지막으로 학습 도중 결과값인 </a:t>
            </a:r>
            <a:r>
              <a:rPr lang="en-US" altLang="ko-KR" dirty="0"/>
              <a:t>f1-score</a:t>
            </a:r>
            <a:r>
              <a:rPr lang="ko-KR" altLang="en-US" dirty="0"/>
              <a:t>가 </a:t>
            </a:r>
            <a:r>
              <a:rPr lang="en-US" altLang="ko-KR" dirty="0"/>
              <a:t>0.8</a:t>
            </a:r>
            <a:r>
              <a:rPr lang="ko-KR" altLang="en-US" dirty="0"/>
              <a:t>이 넘으면 종료합니다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77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이미지 경로와 이미지 </a:t>
            </a:r>
            <a:r>
              <a:rPr lang="ko-KR" altLang="en-US" dirty="0" err="1"/>
              <a:t>라벨링</a:t>
            </a:r>
            <a:r>
              <a:rPr lang="ko-KR" altLang="en-US" dirty="0"/>
              <a:t> 값을 </a:t>
            </a:r>
            <a:r>
              <a:rPr lang="en-US" altLang="ko-KR" dirty="0"/>
              <a:t>csv</a:t>
            </a:r>
            <a:r>
              <a:rPr lang="ko-KR" altLang="en-US" dirty="0"/>
              <a:t>파일로 저장했고</a:t>
            </a:r>
            <a:r>
              <a:rPr lang="en-US" altLang="ko-KR" dirty="0"/>
              <a:t>, </a:t>
            </a:r>
            <a:r>
              <a:rPr lang="ko-KR" altLang="en-US" dirty="0"/>
              <a:t>이를 통해 이후 훈련을 시킬 때 있어서 더욱 빠르게 이미지를 읽을 수 있도록 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/</a:t>
            </a:r>
          </a:p>
          <a:p>
            <a:pPr lvl="0">
              <a:defRPr/>
            </a:pPr>
            <a:r>
              <a:rPr lang="ko-KR" altLang="en-US" dirty="0"/>
              <a:t>주요 파라미터와 훈련 과정을 살펴보자면</a:t>
            </a:r>
            <a:r>
              <a:rPr lang="en-US" altLang="ko-KR" dirty="0"/>
              <a:t>, </a:t>
            </a:r>
            <a:r>
              <a:rPr lang="ko-KR" altLang="en-US" dirty="0"/>
              <a:t>먼저 주요 파라미터는 오른쪽 표를 통해 확인하실 수 있습니다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15,000</a:t>
            </a:r>
            <a:r>
              <a:rPr lang="ko-KR" altLang="en-US" dirty="0"/>
              <a:t>장을 훈련하였고</a:t>
            </a:r>
            <a:r>
              <a:rPr lang="en-US" altLang="ko-KR" dirty="0"/>
              <a:t>, </a:t>
            </a:r>
            <a:r>
              <a:rPr lang="ko-KR" altLang="en-US" dirty="0"/>
              <a:t>모든 데이터셋을 한번 학습완료 할 때마다 모델을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193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실험 계획 시 평가 기준으로 삼은 목표 </a:t>
            </a:r>
            <a:r>
              <a:rPr lang="en-US" altLang="ko-KR" dirty="0"/>
              <a:t>f1-score</a:t>
            </a:r>
            <a:r>
              <a:rPr lang="ko-KR" altLang="en-US" dirty="0"/>
              <a:t>는 </a:t>
            </a:r>
            <a:r>
              <a:rPr lang="en-US" altLang="ko-KR" dirty="0"/>
              <a:t>0.8</a:t>
            </a:r>
            <a:r>
              <a:rPr lang="ko-KR" altLang="en-US" dirty="0"/>
              <a:t>이었고</a:t>
            </a:r>
            <a:r>
              <a:rPr lang="en-US" altLang="ko-KR" dirty="0"/>
              <a:t>, </a:t>
            </a:r>
            <a:r>
              <a:rPr lang="ko-KR" altLang="en-US" dirty="0"/>
              <a:t>해당 모델의 결과를 도출하니</a:t>
            </a:r>
            <a:r>
              <a:rPr lang="en-US" altLang="ko-KR" dirty="0"/>
              <a:t>, </a:t>
            </a:r>
            <a:r>
              <a:rPr lang="ko-KR" altLang="en-US" dirty="0"/>
              <a:t>오른쪽 표와 같은 평가 결과가 나왔습니다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무표정</a:t>
            </a:r>
            <a:r>
              <a:rPr lang="en-US" altLang="ko-KR" dirty="0"/>
              <a:t>, </a:t>
            </a:r>
            <a:r>
              <a:rPr lang="ko-KR" altLang="en-US" dirty="0"/>
              <a:t>슬픈 표정에서는 미묘하게 평가 기준에 미치지 못했는데요</a:t>
            </a:r>
            <a:r>
              <a:rPr lang="en-US" altLang="ko-KR" dirty="0"/>
              <a:t>, </a:t>
            </a:r>
            <a:r>
              <a:rPr lang="ko-KR" altLang="en-US" dirty="0"/>
              <a:t>아마 이런 결과를 보인 것은 사람마다 </a:t>
            </a:r>
            <a:r>
              <a:rPr lang="ko-KR" altLang="en-US" dirty="0" err="1"/>
              <a:t>입꼬리</a:t>
            </a:r>
            <a:r>
              <a:rPr lang="en-US" altLang="ko-KR" dirty="0"/>
              <a:t>, </a:t>
            </a:r>
            <a:r>
              <a:rPr lang="ko-KR" altLang="en-US" dirty="0"/>
              <a:t>눈 모양에 따라서 비슷한 표정 처럼 보이기 때문이라고 생각했습니다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61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플라스크를 이용하여 서버를 열었고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학습한 모델을 가져와서 기쁨</a:t>
            </a:r>
            <a:r>
              <a:rPr lang="en-US" altLang="ko-KR" dirty="0"/>
              <a:t>, </a:t>
            </a:r>
            <a:r>
              <a:rPr lang="ko-KR" altLang="en-US" dirty="0"/>
              <a:t>분노</a:t>
            </a:r>
            <a:r>
              <a:rPr lang="en-US" altLang="ko-KR" dirty="0"/>
              <a:t>, </a:t>
            </a:r>
            <a:r>
              <a:rPr lang="ko-KR" altLang="en-US" dirty="0"/>
              <a:t>슬픔에 대해서 예측확률이 </a:t>
            </a:r>
            <a:r>
              <a:rPr lang="en-US" altLang="ko-KR" dirty="0"/>
              <a:t>0.4</a:t>
            </a:r>
            <a:r>
              <a:rPr lang="ko-KR" altLang="en-US" dirty="0"/>
              <a:t>가 넘는다면 행복</a:t>
            </a:r>
            <a:r>
              <a:rPr lang="en-US" altLang="ko-KR" dirty="0"/>
              <a:t>, </a:t>
            </a:r>
            <a:r>
              <a:rPr lang="ko-KR" altLang="en-US" dirty="0"/>
              <a:t>격노</a:t>
            </a:r>
            <a:r>
              <a:rPr lang="en-US" altLang="ko-KR" dirty="0"/>
              <a:t>, </a:t>
            </a:r>
            <a:r>
              <a:rPr lang="ko-KR" altLang="en-US" dirty="0"/>
              <a:t>통곡 으로 바꾸어 전달했습니다</a:t>
            </a:r>
            <a:r>
              <a:rPr lang="en-US" altLang="ko-KR" dirty="0"/>
              <a:t>. </a:t>
            </a:r>
            <a:r>
              <a:rPr lang="ko-KR" altLang="en-US" dirty="0"/>
              <a:t>이렇게 총 무표정과 놀람을 포함하여 </a:t>
            </a:r>
            <a:r>
              <a:rPr lang="en-US" altLang="ko-KR" dirty="0"/>
              <a:t>8</a:t>
            </a:r>
            <a:r>
              <a:rPr lang="ko-KR" altLang="en-US" dirty="0"/>
              <a:t>가지의 감정이 도출됩니다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829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포스트맨으로</a:t>
            </a:r>
            <a:r>
              <a:rPr lang="ko-KR" altLang="en-US" dirty="0"/>
              <a:t> 이미지에 대한 결과를 확인했는데요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사진을 넣어서 확인한 결과 무표정으로 성공적으로 분류되었습니다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53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 저희 </a:t>
            </a:r>
            <a:r>
              <a:rPr lang="en-US" altLang="ko-KR" dirty="0"/>
              <a:t>6</a:t>
            </a:r>
            <a:r>
              <a:rPr lang="ko-KR" altLang="en-US" dirty="0"/>
              <a:t>조가 남은 </a:t>
            </a:r>
            <a:r>
              <a:rPr lang="ko-KR" altLang="en-US" dirty="0" err="1"/>
              <a:t>캡스톤디자인</a:t>
            </a:r>
            <a:r>
              <a:rPr lang="ko-KR" altLang="en-US" dirty="0"/>
              <a:t> 기간 내에 </a:t>
            </a:r>
            <a:r>
              <a:rPr lang="ko-KR" altLang="en-US" dirty="0" err="1"/>
              <a:t>구현해야할</a:t>
            </a:r>
            <a:r>
              <a:rPr lang="ko-KR" altLang="en-US" dirty="0"/>
              <a:t> 사항입니다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Frontend</a:t>
            </a:r>
            <a:r>
              <a:rPr lang="ko-KR" altLang="en-US" dirty="0"/>
              <a:t>는 현재 로딩페이지</a:t>
            </a:r>
            <a:r>
              <a:rPr lang="en-US" altLang="ko-KR" dirty="0"/>
              <a:t>, </a:t>
            </a:r>
            <a:r>
              <a:rPr lang="ko-KR" altLang="en-US" dirty="0"/>
              <a:t>캘린더페이지</a:t>
            </a:r>
            <a:r>
              <a:rPr lang="en-US" altLang="ko-KR" dirty="0"/>
              <a:t>, AI</a:t>
            </a:r>
            <a:r>
              <a:rPr lang="ko-KR" altLang="en-US" dirty="0" err="1"/>
              <a:t>일기요약페이지의</a:t>
            </a:r>
            <a:r>
              <a:rPr lang="ko-KR" altLang="en-US" dirty="0"/>
              <a:t> 디자인을 우선 구현할 예정입니다</a:t>
            </a:r>
            <a:r>
              <a:rPr lang="en-US" altLang="ko-KR" dirty="0"/>
              <a:t>. </a:t>
            </a:r>
            <a:r>
              <a:rPr lang="ko-KR" altLang="en-US" dirty="0"/>
              <a:t>남은 모든 페이지의 디자인을 마친 후엔</a:t>
            </a:r>
            <a:r>
              <a:rPr lang="en-US" altLang="ko-KR" dirty="0"/>
              <a:t>, </a:t>
            </a:r>
            <a:r>
              <a:rPr lang="ko-KR" altLang="en-US" dirty="0"/>
              <a:t>캘린더의 </a:t>
            </a:r>
            <a:r>
              <a:rPr lang="ko-KR" altLang="en-US" dirty="0" err="1"/>
              <a:t>감정이모지</a:t>
            </a:r>
            <a:r>
              <a:rPr lang="ko-KR" altLang="en-US" dirty="0"/>
              <a:t> 및 일기 관리 기능을 연결하고</a:t>
            </a:r>
            <a:r>
              <a:rPr lang="en-US" altLang="ko-KR" dirty="0"/>
              <a:t>, Backend</a:t>
            </a:r>
            <a:r>
              <a:rPr lang="ko-KR" altLang="en-US" dirty="0"/>
              <a:t>에서 구현한 </a:t>
            </a:r>
            <a:r>
              <a:rPr lang="en-US" altLang="ko-KR" dirty="0"/>
              <a:t>AI</a:t>
            </a:r>
            <a:r>
              <a:rPr lang="ko-KR" altLang="en-US" dirty="0"/>
              <a:t>일기요약 및 </a:t>
            </a:r>
            <a:r>
              <a:rPr lang="ko-KR" altLang="en-US" dirty="0" err="1"/>
              <a:t>한줄평</a:t>
            </a:r>
            <a:r>
              <a:rPr lang="ko-KR" altLang="en-US" dirty="0"/>
              <a:t> 기능을 연결할 예정입니다</a:t>
            </a:r>
            <a:r>
              <a:rPr lang="en-US" altLang="ko-KR" dirty="0"/>
              <a:t>. </a:t>
            </a:r>
            <a:r>
              <a:rPr lang="ko-KR" altLang="en-US" dirty="0"/>
              <a:t>그리고 모든 기능이 연결되었다면 마지막으로 </a:t>
            </a:r>
            <a:r>
              <a:rPr lang="en-US" altLang="ko-KR" dirty="0"/>
              <a:t>'</a:t>
            </a:r>
            <a:r>
              <a:rPr lang="ko-KR" altLang="en-US" dirty="0"/>
              <a:t>오늘의 감정</a:t>
            </a:r>
            <a:r>
              <a:rPr lang="en-US" altLang="ko-KR" dirty="0"/>
              <a:t>'</a:t>
            </a:r>
            <a:r>
              <a:rPr lang="ko-KR" altLang="en-US" dirty="0"/>
              <a:t>에 따른 반응형 서비스를 제공하여 저희 </a:t>
            </a:r>
            <a:r>
              <a:rPr lang="en-US" altLang="ko-KR" dirty="0"/>
              <a:t>6</a:t>
            </a:r>
            <a:r>
              <a:rPr lang="ko-KR" altLang="en-US" dirty="0"/>
              <a:t>조의 최종목표인 감정에 따른 서비스를 구현할 예정입니다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Backend</a:t>
            </a:r>
            <a:r>
              <a:rPr lang="ko-KR" altLang="en-US" dirty="0"/>
              <a:t>는 현재 </a:t>
            </a:r>
            <a:r>
              <a:rPr lang="en-US" altLang="ko-KR" dirty="0"/>
              <a:t>APP</a:t>
            </a:r>
            <a:r>
              <a:rPr lang="ko-KR" altLang="en-US" dirty="0"/>
              <a:t>에 필요한 모든 기능들은 구현 완료된 상태입니다</a:t>
            </a:r>
            <a:r>
              <a:rPr lang="en-US" altLang="ko-KR" dirty="0"/>
              <a:t>. </a:t>
            </a:r>
            <a:r>
              <a:rPr lang="ko-KR" altLang="en-US" dirty="0"/>
              <a:t>따라서 추가적인 문제가 발생하지 않는지 </a:t>
            </a:r>
            <a:r>
              <a:rPr lang="en-US" altLang="ko-KR" dirty="0"/>
              <a:t>Frontend</a:t>
            </a:r>
            <a:r>
              <a:rPr lang="ko-KR" altLang="en-US" dirty="0"/>
              <a:t>와의 </a:t>
            </a:r>
            <a:r>
              <a:rPr lang="en-US" altLang="ko-KR" dirty="0"/>
              <a:t>Feedback</a:t>
            </a:r>
            <a:r>
              <a:rPr lang="ko-KR" altLang="en-US" dirty="0"/>
              <a:t>을 통해 오류를 개선하고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APP </a:t>
            </a:r>
            <a:r>
              <a:rPr lang="ko-KR" altLang="en-US" dirty="0"/>
              <a:t>배포를 위한 </a:t>
            </a:r>
            <a:r>
              <a:rPr lang="en-US" altLang="ko-KR" dirty="0"/>
              <a:t>Spring </a:t>
            </a:r>
            <a:r>
              <a:rPr lang="ko-KR" altLang="en-US" dirty="0"/>
              <a:t>및 </a:t>
            </a:r>
            <a:r>
              <a:rPr lang="en-US" altLang="ko-KR" dirty="0"/>
              <a:t>Flask </a:t>
            </a:r>
            <a:r>
              <a:rPr lang="ko-KR" altLang="en-US" dirty="0"/>
              <a:t>서버를 구축할 예정입니다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AI</a:t>
            </a:r>
            <a:r>
              <a:rPr lang="ko-KR" altLang="en-US" dirty="0"/>
              <a:t>는 현재 감정 인식 모델을 구현하고</a:t>
            </a:r>
            <a:r>
              <a:rPr lang="en-US" altLang="ko-KR" dirty="0"/>
              <a:t>, Backend</a:t>
            </a:r>
            <a:r>
              <a:rPr lang="ko-KR" altLang="en-US" dirty="0"/>
              <a:t>에게 모델을 넘겨 서버를 구축한 상태입니다</a:t>
            </a:r>
            <a:r>
              <a:rPr lang="en-US" altLang="ko-KR" dirty="0"/>
              <a:t>. </a:t>
            </a:r>
            <a:r>
              <a:rPr lang="ko-KR" altLang="en-US" dirty="0"/>
              <a:t>하지만 아직까지는 처음에 의도했던 방식처럼 기분 감정을 분류하여 해당 감정의 </a:t>
            </a:r>
            <a:r>
              <a:rPr lang="ko-KR" altLang="en-US" dirty="0" err="1"/>
              <a:t>확률값이</a:t>
            </a:r>
            <a:r>
              <a:rPr lang="ko-KR" altLang="en-US" dirty="0"/>
              <a:t> </a:t>
            </a:r>
            <a:r>
              <a:rPr lang="en-US" altLang="ko-KR" dirty="0"/>
              <a:t>0.4 </a:t>
            </a:r>
            <a:r>
              <a:rPr lang="ko-KR" altLang="en-US" dirty="0"/>
              <a:t>이하면 화남</a:t>
            </a:r>
            <a:r>
              <a:rPr lang="en-US" altLang="ko-KR" dirty="0"/>
              <a:t>, </a:t>
            </a:r>
            <a:r>
              <a:rPr lang="ko-KR" altLang="en-US" dirty="0"/>
              <a:t>기쁨</a:t>
            </a:r>
            <a:r>
              <a:rPr lang="en-US" altLang="ko-KR" dirty="0"/>
              <a:t>, </a:t>
            </a:r>
            <a:r>
              <a:rPr lang="ko-KR" altLang="en-US" dirty="0"/>
              <a:t>슬픔으로 분류하고 해당 감정이 크게 적중하면 격노</a:t>
            </a:r>
            <a:r>
              <a:rPr lang="en-US" altLang="ko-KR" dirty="0"/>
              <a:t>, </a:t>
            </a:r>
            <a:r>
              <a:rPr lang="ko-KR" altLang="en-US" dirty="0"/>
              <a:t>행복</a:t>
            </a:r>
            <a:r>
              <a:rPr lang="en-US" altLang="ko-KR" dirty="0"/>
              <a:t>, </a:t>
            </a:r>
            <a:r>
              <a:rPr lang="ko-KR" altLang="en-US" dirty="0"/>
              <a:t>통곡이라는 감정으로 변환할 예정이었으나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초기 의도와 다르게 현재 파인 튜닝의 결과로 학습이 매우 잘 된 탓에</a:t>
            </a:r>
            <a:r>
              <a:rPr lang="en-US" altLang="ko-KR" dirty="0"/>
              <a:t>, </a:t>
            </a:r>
            <a:r>
              <a:rPr lang="ko-KR" altLang="en-US" dirty="0" err="1"/>
              <a:t>확률값이</a:t>
            </a:r>
            <a:r>
              <a:rPr lang="ko-KR" altLang="en-US" dirty="0"/>
              <a:t> </a:t>
            </a:r>
            <a:r>
              <a:rPr lang="en-US" altLang="ko-KR" dirty="0"/>
              <a:t>0.85</a:t>
            </a:r>
            <a:r>
              <a:rPr lang="ko-KR" altLang="en-US" dirty="0"/>
              <a:t>에서 </a:t>
            </a:r>
            <a:r>
              <a:rPr lang="en-US" altLang="ko-KR" dirty="0"/>
              <a:t>0.98 </a:t>
            </a:r>
            <a:r>
              <a:rPr lang="ko-KR" altLang="en-US" dirty="0"/>
              <a:t>사이의 값으로 반환되어 화남</a:t>
            </a:r>
            <a:r>
              <a:rPr lang="en-US" altLang="ko-KR" dirty="0"/>
              <a:t>, </a:t>
            </a:r>
            <a:r>
              <a:rPr lang="ko-KR" altLang="en-US" dirty="0"/>
              <a:t>기쁨</a:t>
            </a:r>
            <a:r>
              <a:rPr lang="en-US" altLang="ko-KR" dirty="0"/>
              <a:t>, </a:t>
            </a:r>
            <a:r>
              <a:rPr lang="ko-KR" altLang="en-US" dirty="0"/>
              <a:t>슬픔에 대한 결과가 반환되지 않고 있습니다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ko-KR" altLang="en-US" dirty="0"/>
              <a:t>따라서 이제는 남은 기간동안 모델이 화남</a:t>
            </a:r>
            <a:r>
              <a:rPr lang="en-US" altLang="ko-KR" dirty="0"/>
              <a:t>, </a:t>
            </a:r>
            <a:r>
              <a:rPr lang="ko-KR" altLang="en-US" dirty="0"/>
              <a:t>기쁨</a:t>
            </a:r>
            <a:r>
              <a:rPr lang="en-US" altLang="ko-KR" dirty="0"/>
              <a:t>, </a:t>
            </a:r>
            <a:r>
              <a:rPr lang="ko-KR" altLang="en-US" dirty="0"/>
              <a:t>슬픔과 같은 감정에 대한 결과를 </a:t>
            </a:r>
            <a:r>
              <a:rPr lang="ko-KR" altLang="en-US" dirty="0" err="1"/>
              <a:t>얻게하기</a:t>
            </a:r>
            <a:r>
              <a:rPr lang="ko-KR" altLang="en-US" dirty="0"/>
              <a:t> 위해 지속적으로 모델을 개선하여 최종적으로는 </a:t>
            </a:r>
            <a:r>
              <a:rPr lang="en-US" altLang="ko-KR" dirty="0"/>
              <a:t>8</a:t>
            </a:r>
            <a:r>
              <a:rPr lang="ko-KR" altLang="en-US" dirty="0"/>
              <a:t>가지의 감정 모두를 원활히 표현할 수 있도록 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저희 앱은 최종적으로는 앞에서 </a:t>
            </a:r>
            <a:r>
              <a:rPr lang="en-US" altLang="ko-KR" dirty="0"/>
              <a:t>Figma </a:t>
            </a:r>
            <a:r>
              <a:rPr lang="ko-KR" altLang="en-US" dirty="0"/>
              <a:t>툴을 사용해 디자인 한 기능들을 모두 구현하는 것을 목표로 하고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또한 현재 </a:t>
            </a:r>
            <a:r>
              <a:rPr lang="en-US" altLang="ko-KR" dirty="0"/>
              <a:t>AI </a:t>
            </a:r>
            <a:r>
              <a:rPr lang="ko-KR" altLang="en-US" dirty="0"/>
              <a:t>모델을 더욱 개선하여 보다 정확한 결과를 도출할 예정이고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서버 구축을 성공적으로 마친다면 </a:t>
            </a:r>
            <a:r>
              <a:rPr lang="en-US" altLang="ko-KR" dirty="0"/>
              <a:t>'</a:t>
            </a:r>
            <a:r>
              <a:rPr lang="ko-KR" altLang="en-US" dirty="0" err="1"/>
              <a:t>기분어때</a:t>
            </a:r>
            <a:r>
              <a:rPr lang="en-US" altLang="ko-KR" dirty="0"/>
              <a:t>'</a:t>
            </a:r>
            <a:r>
              <a:rPr lang="ko-KR" altLang="en-US" dirty="0"/>
              <a:t>앱을 배포까지 계획하고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078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간트차트로</a:t>
            </a:r>
            <a:r>
              <a:rPr lang="ko-KR" altLang="en-US" dirty="0"/>
              <a:t> 나타낸 </a:t>
            </a:r>
            <a:r>
              <a:rPr lang="ko-KR" altLang="en-US" dirty="0" err="1"/>
              <a:t>주차별</a:t>
            </a:r>
            <a:r>
              <a:rPr lang="ko-KR" altLang="en-US" dirty="0"/>
              <a:t> 계획입니다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en-US" altLang="ko-KR" dirty="0"/>
              <a:t>5</a:t>
            </a:r>
            <a:r>
              <a:rPr lang="ko-KR" altLang="en-US" dirty="0"/>
              <a:t>월 셋째주가 시작되었고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이번주를 포함하여 다음주까지 일차적인 개발을 모두 마칠 계획입니다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이후 요구사항 및 기능점검을 모두 마친다면 공식 배포하기 위한 서버 구축을 할 예정이고</a:t>
            </a:r>
            <a:r>
              <a:rPr lang="en-US" altLang="ko-KR" dirty="0"/>
              <a:t>, </a:t>
            </a:r>
          </a:p>
          <a:p>
            <a:pPr lvl="0">
              <a:defRPr/>
            </a:pPr>
            <a:r>
              <a:rPr lang="ko-KR" altLang="en-US" dirty="0"/>
              <a:t>계획이 순조롭게 풀린다면 최종발표 이전에 안드로이드 </a:t>
            </a:r>
            <a:r>
              <a:rPr lang="en-US" altLang="ko-KR" dirty="0"/>
              <a:t>Google </a:t>
            </a:r>
            <a:r>
              <a:rPr lang="en-US" altLang="ko-KR" dirty="0" err="1"/>
              <a:t>PlayStore</a:t>
            </a:r>
            <a:r>
              <a:rPr lang="ko-KR" altLang="en-US" dirty="0"/>
              <a:t>에 앱을 배포할 수 있으리라 기대하고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6</a:t>
            </a:r>
            <a:r>
              <a:rPr lang="ko-KR" altLang="en-US" dirty="0"/>
              <a:t>조는 </a:t>
            </a:r>
            <a:r>
              <a:rPr lang="en-US" altLang="ko-KR" dirty="0"/>
              <a:t>‘</a:t>
            </a:r>
            <a:r>
              <a:rPr lang="ko-KR" altLang="en-US" dirty="0" err="1"/>
              <a:t>기분어때</a:t>
            </a:r>
            <a:r>
              <a:rPr lang="en-US" altLang="ko-KR" dirty="0"/>
              <a:t>’</a:t>
            </a:r>
            <a:r>
              <a:rPr lang="ko-KR" altLang="en-US" dirty="0"/>
              <a:t>라는 이름의 </a:t>
            </a:r>
            <a:r>
              <a:rPr lang="en-US" altLang="ko-KR" b="1" dirty="0"/>
              <a:t>‘AI </a:t>
            </a:r>
            <a:r>
              <a:rPr lang="ko-KR" altLang="en-US" b="1" dirty="0"/>
              <a:t>기분인식 감정 캘린더 </a:t>
            </a:r>
            <a:r>
              <a:rPr lang="en-US" altLang="ko-KR" b="1" dirty="0"/>
              <a:t>APP’ </a:t>
            </a:r>
            <a:r>
              <a:rPr lang="ko-KR" altLang="en-US" b="0" dirty="0"/>
              <a:t>을 </a:t>
            </a:r>
            <a:r>
              <a:rPr lang="en-US" altLang="ko-KR" b="0" dirty="0" err="1"/>
              <a:t>ReactNative</a:t>
            </a:r>
            <a:r>
              <a:rPr lang="ko-KR" altLang="en-US" b="0" dirty="0"/>
              <a:t>와 </a:t>
            </a:r>
            <a:r>
              <a:rPr lang="en-US" altLang="ko-KR" b="0" dirty="0"/>
              <a:t>Spring, Flask </a:t>
            </a:r>
            <a:r>
              <a:rPr lang="ko-KR" altLang="en-US" b="0" dirty="0"/>
              <a:t>환경에서 개발하고 있습니다</a:t>
            </a:r>
            <a:r>
              <a:rPr lang="en-US" altLang="ko-KR" b="0" dirty="0"/>
              <a:t>.</a:t>
            </a:r>
            <a:endParaRPr lang="en-US" altLang="ko-KR" dirty="0"/>
          </a:p>
          <a:p>
            <a:r>
              <a:rPr lang="ko-KR" altLang="en-US" dirty="0"/>
              <a:t>저희 앱은 감정을 포함한 일기를 작성하고자 하는 사용자라면 남녀노소 사용이 가능한데</a:t>
            </a:r>
            <a:r>
              <a:rPr lang="en-US" altLang="ko-KR" dirty="0"/>
              <a:t>, </a:t>
            </a:r>
            <a:r>
              <a:rPr lang="ko-KR" altLang="en-US" dirty="0"/>
              <a:t>감정일기를 작성하는 것이 스트레스를 관리하는 데에 큰 도움이 되는 만큼</a:t>
            </a:r>
            <a:r>
              <a:rPr lang="en-US" altLang="ko-KR" dirty="0"/>
              <a:t>, </a:t>
            </a:r>
            <a:r>
              <a:rPr lang="ko-KR" altLang="en-US" dirty="0"/>
              <a:t>스트레스가 많은 현대인들에게 많은 도움을 줄 수 있으리라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603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감사합니다 이상으로 </a:t>
            </a:r>
            <a:r>
              <a:rPr lang="en-US" altLang="ko-KR" dirty="0"/>
              <a:t>6</a:t>
            </a:r>
            <a:r>
              <a:rPr lang="ko-KR" altLang="en-US" dirty="0"/>
              <a:t>조 중간발표를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Figma</a:t>
            </a:r>
            <a:r>
              <a:rPr lang="ko-KR" altLang="en-US" dirty="0"/>
              <a:t>로 디자인한 ‘</a:t>
            </a:r>
            <a:r>
              <a:rPr lang="ko-KR" altLang="en-US" dirty="0" err="1"/>
              <a:t>기분어때</a:t>
            </a:r>
            <a:r>
              <a:rPr lang="ko-KR" altLang="en-US" dirty="0"/>
              <a:t> </a:t>
            </a:r>
            <a:r>
              <a:rPr lang="en-US" altLang="ko-KR" dirty="0"/>
              <a:t>APP‘</a:t>
            </a:r>
            <a:r>
              <a:rPr lang="ko-KR" altLang="en-US" dirty="0"/>
              <a:t>의 완성 목표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순서대로 앱 로고</a:t>
            </a:r>
            <a:r>
              <a:rPr lang="en-US" altLang="ko-KR" dirty="0"/>
              <a:t>, </a:t>
            </a:r>
            <a:r>
              <a:rPr lang="ko-KR" altLang="en-US" dirty="0"/>
              <a:t>얼굴인식 페이지</a:t>
            </a:r>
            <a:r>
              <a:rPr lang="en-US" altLang="ko-KR" dirty="0"/>
              <a:t>, </a:t>
            </a:r>
            <a:r>
              <a:rPr lang="ko-KR" altLang="en-US" dirty="0"/>
              <a:t>기분 확정</a:t>
            </a:r>
            <a:r>
              <a:rPr lang="en-US" altLang="ko-KR" dirty="0"/>
              <a:t>, </a:t>
            </a:r>
            <a:r>
              <a:rPr lang="ko-KR" altLang="en-US" dirty="0"/>
              <a:t>명언 페이지 입니다</a:t>
            </a:r>
            <a:r>
              <a:rPr lang="en-US" altLang="ko-KR" dirty="0"/>
              <a:t>. </a:t>
            </a:r>
            <a:r>
              <a:rPr lang="ko-KR" altLang="en-US" dirty="0"/>
              <a:t>얼굴인식 페이지의 해당 중앙부분은 사용자의 전면카메라가 들어갑니다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메인 페이지의 디자인입니다</a:t>
            </a:r>
            <a:r>
              <a:rPr lang="en-US" altLang="ko-KR" dirty="0"/>
              <a:t>. </a:t>
            </a:r>
            <a:r>
              <a:rPr lang="ko-KR" altLang="en-US" dirty="0"/>
              <a:t>아래에는 ‘홈</a:t>
            </a:r>
            <a:r>
              <a:rPr lang="en-US" altLang="ko-KR" dirty="0"/>
              <a:t>, </a:t>
            </a:r>
            <a:r>
              <a:rPr lang="ko-KR" altLang="en-US" dirty="0"/>
              <a:t>음악 추천</a:t>
            </a:r>
            <a:r>
              <a:rPr lang="en-US" altLang="ko-KR" dirty="0"/>
              <a:t>, </a:t>
            </a:r>
            <a:r>
              <a:rPr lang="ko-KR" altLang="en-US" dirty="0" err="1"/>
              <a:t>채팅방</a:t>
            </a:r>
            <a:r>
              <a:rPr lang="ko-KR" altLang="en-US" dirty="0"/>
              <a:t>’ 세개의 탭이 존재합니다</a:t>
            </a:r>
            <a:r>
              <a:rPr lang="en-US" altLang="ko-KR" dirty="0"/>
              <a:t>. </a:t>
            </a:r>
            <a:r>
              <a:rPr lang="ko-KR" altLang="en-US" dirty="0"/>
              <a:t>우선 홈 탭을 살펴보면 캘린더와 함께 사용자가 작성한 일기를 보여줍니다</a:t>
            </a:r>
            <a:r>
              <a:rPr lang="en-US" altLang="ko-KR" dirty="0"/>
              <a:t>. </a:t>
            </a:r>
            <a:r>
              <a:rPr lang="ko-KR" altLang="en-US" dirty="0"/>
              <a:t>일기를 작성할 수도 있고</a:t>
            </a:r>
            <a:r>
              <a:rPr lang="en-US" altLang="ko-KR" dirty="0"/>
              <a:t>, </a:t>
            </a:r>
            <a:r>
              <a:rPr lang="ko-KR" altLang="en-US" dirty="0"/>
              <a:t>수정 및 삭제도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캘린더 상단의 버튼에는 기분을 </a:t>
            </a:r>
            <a:r>
              <a:rPr lang="ko-KR" altLang="en-US" dirty="0" err="1"/>
              <a:t>재촬영할</a:t>
            </a:r>
            <a:r>
              <a:rPr lang="ko-KR" altLang="en-US" dirty="0"/>
              <a:t> 수 있는 ‘</a:t>
            </a:r>
            <a:r>
              <a:rPr lang="ko-KR" altLang="en-US" dirty="0" err="1"/>
              <a:t>기분어때</a:t>
            </a:r>
            <a:r>
              <a:rPr lang="ko-KR" altLang="en-US" dirty="0"/>
              <a:t>’ 버튼과 일주일 단위의 일기요약 기능인 ‘</a:t>
            </a:r>
            <a:r>
              <a:rPr lang="en-US" altLang="ko-KR" dirty="0"/>
              <a:t>AI</a:t>
            </a:r>
            <a:r>
              <a:rPr lang="ko-KR" altLang="en-US" dirty="0"/>
              <a:t>일기요약’ 버튼이 존재합니다</a:t>
            </a:r>
            <a:r>
              <a:rPr lang="en-US" altLang="ko-KR" dirty="0"/>
              <a:t>. </a:t>
            </a:r>
            <a:r>
              <a:rPr lang="ko-KR" altLang="en-US" dirty="0"/>
              <a:t>일기가 요약되면 해당 일기의 요약과 함께 </a:t>
            </a:r>
            <a:r>
              <a:rPr lang="en-US" altLang="ko-KR" dirty="0"/>
              <a:t>AI</a:t>
            </a:r>
            <a:r>
              <a:rPr lang="ko-KR" altLang="en-US" dirty="0"/>
              <a:t>의 </a:t>
            </a:r>
            <a:r>
              <a:rPr lang="ko-KR" altLang="en-US" dirty="0" err="1"/>
              <a:t>한줄평을</a:t>
            </a:r>
            <a:r>
              <a:rPr lang="ko-KR" altLang="en-US" dirty="0"/>
              <a:t> 얻을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음악 추천</a:t>
            </a:r>
            <a:r>
              <a:rPr lang="en-US" altLang="ko-KR" dirty="0"/>
              <a:t>, </a:t>
            </a:r>
            <a:r>
              <a:rPr lang="ko-KR" altLang="en-US" dirty="0" err="1"/>
              <a:t>채팅창</a:t>
            </a:r>
            <a:r>
              <a:rPr lang="ko-KR" altLang="en-US" dirty="0"/>
              <a:t> 탭입니다</a:t>
            </a:r>
            <a:r>
              <a:rPr lang="en-US" altLang="ko-KR" dirty="0"/>
              <a:t>. </a:t>
            </a:r>
            <a:r>
              <a:rPr lang="ko-KR" altLang="en-US" dirty="0"/>
              <a:t>음악 추천 탭에서는 감정에 어울리는 음악 장르를 선택할 수 있습니다</a:t>
            </a:r>
            <a:r>
              <a:rPr lang="en-US" altLang="ko-KR" dirty="0"/>
              <a:t>. </a:t>
            </a:r>
            <a:r>
              <a:rPr lang="ko-KR" altLang="en-US" dirty="0"/>
              <a:t>장르를 선택하면</a:t>
            </a:r>
            <a:r>
              <a:rPr lang="en-US" altLang="ko-KR" dirty="0"/>
              <a:t>, </a:t>
            </a:r>
            <a:r>
              <a:rPr lang="ko-KR" altLang="en-US" dirty="0"/>
              <a:t>해당 장르에 맞는 음악을 </a:t>
            </a:r>
            <a:r>
              <a:rPr lang="en-US" altLang="ko-KR" dirty="0"/>
              <a:t>AI</a:t>
            </a:r>
            <a:r>
              <a:rPr lang="ko-KR" altLang="en-US" dirty="0"/>
              <a:t>가 추천해줍니다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채팅창</a:t>
            </a:r>
            <a:r>
              <a:rPr lang="ko-KR" altLang="en-US" dirty="0"/>
              <a:t> 탭에서는 같은 감정을 가진 사용자들이 함께 대화할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39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'</a:t>
            </a:r>
            <a:r>
              <a:rPr lang="ko-KR" altLang="en-US" dirty="0" err="1"/>
              <a:t>기분어때</a:t>
            </a:r>
            <a:r>
              <a:rPr lang="en-US" altLang="ko-KR" dirty="0"/>
              <a:t>'APP</a:t>
            </a:r>
            <a:r>
              <a:rPr lang="ko-KR" altLang="en-US" dirty="0"/>
              <a:t>에서의 팀원 별 역할입니다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 err="1"/>
              <a:t>진정준</a:t>
            </a:r>
            <a:r>
              <a:rPr lang="ko-KR" altLang="en-US" dirty="0"/>
              <a:t> 학생은 </a:t>
            </a:r>
            <a:r>
              <a:rPr lang="en-US" altLang="ko-KR" dirty="0"/>
              <a:t>Frontend </a:t>
            </a:r>
            <a:r>
              <a:rPr lang="ko-KR" altLang="en-US" dirty="0"/>
              <a:t>역할을 맡았고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en-US" altLang="ko-KR" dirty="0"/>
              <a:t>=&gt; </a:t>
            </a:r>
            <a:r>
              <a:rPr lang="ko-KR" altLang="en-US" dirty="0"/>
              <a:t>글귀 페이지와 앱 초기 로딩화면</a:t>
            </a:r>
            <a:r>
              <a:rPr lang="en-US" altLang="ko-KR" dirty="0"/>
              <a:t>, </a:t>
            </a:r>
            <a:r>
              <a:rPr lang="ko-KR" altLang="en-US" dirty="0"/>
              <a:t>캘린더와 일기가 있는 메인 탭을 구현하였습니다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저는 </a:t>
            </a:r>
            <a:r>
              <a:rPr lang="en-US" altLang="ko-KR" dirty="0" err="1"/>
              <a:t>FullStack</a:t>
            </a:r>
            <a:r>
              <a:rPr lang="en-US" altLang="ko-KR" dirty="0"/>
              <a:t> </a:t>
            </a:r>
            <a:r>
              <a:rPr lang="ko-KR" altLang="en-US" dirty="0"/>
              <a:t>역할을 맡아 </a:t>
            </a:r>
            <a:r>
              <a:rPr lang="en-US" altLang="ko-KR" dirty="0"/>
              <a:t>Frontend</a:t>
            </a:r>
            <a:r>
              <a:rPr lang="ko-KR" altLang="en-US" dirty="0"/>
              <a:t>와 </a:t>
            </a:r>
            <a:r>
              <a:rPr lang="en-US" altLang="ko-KR" dirty="0"/>
              <a:t>Backend</a:t>
            </a:r>
            <a:r>
              <a:rPr lang="ko-KR" altLang="en-US" dirty="0"/>
              <a:t>를 함께 수행하였는데요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en-US" altLang="ko-KR" dirty="0"/>
              <a:t>=&gt; Figma, Notion</a:t>
            </a:r>
            <a:r>
              <a:rPr lang="ko-KR" altLang="en-US" dirty="0"/>
              <a:t>을 통한 프로젝트 관리</a:t>
            </a:r>
            <a:r>
              <a:rPr lang="en-US" altLang="ko-KR" dirty="0"/>
              <a:t>, AI</a:t>
            </a:r>
            <a:r>
              <a:rPr lang="ko-KR" altLang="en-US" dirty="0"/>
              <a:t>서버에 전달할 얼굴 인식 페이지 및 분석 결과 페이지</a:t>
            </a:r>
            <a:r>
              <a:rPr lang="en-US" altLang="ko-KR" dirty="0"/>
              <a:t>(Front)</a:t>
            </a:r>
            <a:r>
              <a:rPr lang="ko-KR" altLang="en-US" dirty="0"/>
              <a:t>를 구현하였고</a:t>
            </a:r>
            <a:r>
              <a:rPr lang="en-US" altLang="ko-KR" dirty="0"/>
              <a:t>, OpenAI </a:t>
            </a:r>
            <a:r>
              <a:rPr lang="ko-KR" altLang="en-US" dirty="0"/>
              <a:t>프롬프트 엔지니어링을 활용한 </a:t>
            </a:r>
            <a:r>
              <a:rPr lang="en-US" altLang="ko-KR" dirty="0"/>
              <a:t>AI</a:t>
            </a:r>
            <a:r>
              <a:rPr lang="ko-KR" altLang="en-US" dirty="0"/>
              <a:t>일기요약</a:t>
            </a:r>
            <a:r>
              <a:rPr lang="en-US" altLang="ko-KR" dirty="0"/>
              <a:t>, AI</a:t>
            </a:r>
            <a:r>
              <a:rPr lang="ko-KR" altLang="en-US" dirty="0" err="1"/>
              <a:t>일기한줄평</a:t>
            </a:r>
            <a:r>
              <a:rPr lang="ko-KR" altLang="en-US" dirty="0"/>
              <a:t> 기능을 구현하였습니다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OpenAI</a:t>
            </a:r>
            <a:r>
              <a:rPr lang="ko-KR" altLang="en-US" dirty="0"/>
              <a:t>와 자바 </a:t>
            </a:r>
            <a:r>
              <a:rPr lang="en-US" altLang="ko-KR" dirty="0" err="1"/>
              <a:t>Jsoup</a:t>
            </a:r>
            <a:r>
              <a:rPr lang="en-US" altLang="ko-KR" dirty="0"/>
              <a:t> </a:t>
            </a:r>
            <a:r>
              <a:rPr lang="ko-KR" altLang="en-US" dirty="0" err="1"/>
              <a:t>크롤링을</a:t>
            </a:r>
            <a:r>
              <a:rPr lang="ko-KR" altLang="en-US" dirty="0"/>
              <a:t> 활용한 음악 </a:t>
            </a:r>
            <a:r>
              <a:rPr lang="ko-KR" altLang="en-US" dirty="0" err="1"/>
              <a:t>추천탭</a:t>
            </a:r>
            <a:r>
              <a:rPr lang="ko-KR" altLang="en-US" dirty="0"/>
              <a:t> 구현</a:t>
            </a:r>
            <a:r>
              <a:rPr lang="en-US" altLang="ko-KR" dirty="0"/>
              <a:t>(</a:t>
            </a:r>
            <a:r>
              <a:rPr lang="en-US" altLang="ko-KR" dirty="0" err="1"/>
              <a:t>Front&amp;Back</a:t>
            </a:r>
            <a:r>
              <a:rPr lang="en-US" altLang="ko-KR" dirty="0"/>
              <a:t>), </a:t>
            </a:r>
            <a:r>
              <a:rPr lang="ko-KR" altLang="en-US" dirty="0"/>
              <a:t>유저 및 댓글 관리를 포함한 </a:t>
            </a:r>
            <a:r>
              <a:rPr lang="ko-KR" altLang="en-US" dirty="0" err="1"/>
              <a:t>채팅창</a:t>
            </a:r>
            <a:r>
              <a:rPr lang="ko-KR" altLang="en-US" dirty="0"/>
              <a:t> 탭 구현</a:t>
            </a:r>
            <a:r>
              <a:rPr lang="en-US" altLang="ko-KR" dirty="0"/>
              <a:t>(</a:t>
            </a:r>
            <a:r>
              <a:rPr lang="en-US" altLang="ko-KR" dirty="0" err="1"/>
              <a:t>Front&amp;Back</a:t>
            </a:r>
            <a:r>
              <a:rPr lang="en-US" altLang="ko-KR" dirty="0"/>
              <a:t>)</a:t>
            </a:r>
            <a:r>
              <a:rPr lang="ko-KR" altLang="en-US" dirty="0"/>
              <a:t>을 맡았습니다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마지막으로 최민석 학생은 </a:t>
            </a:r>
            <a:r>
              <a:rPr lang="en-US" altLang="ko-KR" dirty="0"/>
              <a:t>AI </a:t>
            </a:r>
            <a:r>
              <a:rPr lang="ko-KR" altLang="en-US" dirty="0"/>
              <a:t>역할을 맡았고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en-US" altLang="ko-KR" dirty="0"/>
              <a:t>=&gt; </a:t>
            </a:r>
            <a:r>
              <a:rPr lang="ko-KR" altLang="en-US" dirty="0"/>
              <a:t>감정 분석을 위한 모델 선정</a:t>
            </a:r>
            <a:r>
              <a:rPr lang="en-US" altLang="ko-KR" dirty="0"/>
              <a:t>, </a:t>
            </a:r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파인튜닝</a:t>
            </a:r>
            <a:r>
              <a:rPr lang="ko-KR" altLang="en-US" dirty="0"/>
              <a:t> 및 평가</a:t>
            </a:r>
            <a:r>
              <a:rPr lang="en-US" altLang="ko-KR" dirty="0"/>
              <a:t>, AI</a:t>
            </a:r>
            <a:r>
              <a:rPr lang="ko-KR" altLang="en-US" dirty="0"/>
              <a:t>서버 구축 및 배포</a:t>
            </a:r>
            <a:r>
              <a:rPr lang="en-US" altLang="ko-KR" dirty="0"/>
              <a:t>, </a:t>
            </a:r>
            <a:r>
              <a:rPr lang="ko-KR" altLang="en-US" dirty="0"/>
              <a:t>지속적 모델 개선을 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670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Frontend </a:t>
            </a:r>
            <a:r>
              <a:rPr lang="ko-KR" altLang="en-US" dirty="0"/>
              <a:t>진행현황에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02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저희 팀 </a:t>
            </a:r>
            <a:r>
              <a:rPr lang="ko-KR" altLang="en-US" dirty="0" err="1"/>
              <a:t>프론트엔드들은</a:t>
            </a:r>
            <a:r>
              <a:rPr lang="ko-KR" altLang="en-US" dirty="0"/>
              <a:t> 휴대폰의 </a:t>
            </a:r>
            <a:r>
              <a:rPr lang="en-US" altLang="ko-KR" dirty="0"/>
              <a:t>Expo Go </a:t>
            </a:r>
            <a:r>
              <a:rPr lang="ko-KR" altLang="en-US" dirty="0"/>
              <a:t>앱과 노트북의 </a:t>
            </a:r>
            <a:r>
              <a:rPr lang="en-US" altLang="ko-KR" dirty="0"/>
              <a:t>VS Code</a:t>
            </a:r>
            <a:r>
              <a:rPr lang="ko-KR" altLang="en-US" dirty="0"/>
              <a:t>를 연결하여 개발을 진행했습니다</a:t>
            </a:r>
            <a:r>
              <a:rPr lang="en-US" altLang="ko-KR" dirty="0"/>
              <a:t>. </a:t>
            </a:r>
            <a:r>
              <a:rPr lang="ko-KR" altLang="en-US" dirty="0"/>
              <a:t>우선 개발 전 </a:t>
            </a:r>
            <a:r>
              <a:rPr lang="ko-KR" altLang="en-US" dirty="0" err="1"/>
              <a:t>백엔드</a:t>
            </a:r>
            <a:r>
              <a:rPr lang="ko-KR" altLang="en-US" dirty="0"/>
              <a:t> 서버와 연결을 테스트하기 위해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en-US" altLang="ko-KR" dirty="0" err="1"/>
              <a:t>axios</a:t>
            </a:r>
            <a:r>
              <a:rPr lang="en-US" altLang="ko-KR" dirty="0"/>
              <a:t> </a:t>
            </a:r>
            <a:r>
              <a:rPr lang="ko-KR" altLang="en-US" dirty="0"/>
              <a:t>기능을 활용해 서버에 </a:t>
            </a:r>
            <a:r>
              <a:rPr lang="en-US" altLang="ko-KR" dirty="0"/>
              <a:t>POST </a:t>
            </a:r>
            <a:r>
              <a:rPr lang="ko-KR" altLang="en-US" dirty="0"/>
              <a:t>요청을 넣어보고</a:t>
            </a:r>
            <a:r>
              <a:rPr lang="en-US" altLang="ko-KR" dirty="0"/>
              <a:t>, 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정상적으로 값이 전송되는 것을 확인한 후 개발을 시작하였습니다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166789F-C317-47BE-9186-DF0D1506A9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2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저희 앱은 얼굴인식이 완료된 후</a:t>
            </a:r>
            <a:r>
              <a:rPr lang="en-US" altLang="ko-KR" dirty="0"/>
              <a:t>, </a:t>
            </a:r>
            <a:r>
              <a:rPr lang="ko-KR" altLang="en-US" dirty="0"/>
              <a:t>해당하는 감정에 맞는 글귀를 보여줍니다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좌측 사진과 같이 코드를 작성하여 우측에 있는 글귀 페이지를 만들었습니다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저희 앱은 이미 오늘의 감정을 기록한 상태여도 사용자가 원한다면 기분을 재촬영 할 수 있는데요</a:t>
            </a:r>
            <a:r>
              <a:rPr lang="en-US" altLang="ko-KR" dirty="0"/>
              <a:t>, </a:t>
            </a:r>
          </a:p>
          <a:p>
            <a:pPr lvl="0">
              <a:defRPr/>
            </a:pPr>
            <a:r>
              <a:rPr lang="ko-KR" altLang="en-US" dirty="0"/>
              <a:t>이 때 이미 오늘의 감정이 등록되어 있다면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다음과 같은 </a:t>
            </a:r>
            <a:r>
              <a:rPr lang="ko-KR" altLang="en-US" dirty="0" err="1"/>
              <a:t>모달</a:t>
            </a:r>
            <a:r>
              <a:rPr lang="ko-KR" altLang="en-US" dirty="0"/>
              <a:t> 창을 띄워 감정을 업데이트해서 저장할 것인지</a:t>
            </a:r>
            <a:r>
              <a:rPr lang="en-US" altLang="ko-KR" dirty="0"/>
              <a:t>, </a:t>
            </a:r>
            <a:r>
              <a:rPr lang="ko-KR" altLang="en-US" dirty="0"/>
              <a:t>그렇지 않을 것인지 선택할 수 있도록 하였습니다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하단의 </a:t>
            </a:r>
            <a:r>
              <a:rPr lang="en-US" altLang="ko-KR" dirty="0"/>
              <a:t>Show Modal </a:t>
            </a:r>
            <a:r>
              <a:rPr lang="ko-KR" altLang="en-US" dirty="0"/>
              <a:t>버튼은 테스트용 버튼으로 추후 삭제할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789F-C317-47BE-9186-DF0D1506A991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33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037C2-1BA7-9A9A-CD27-174149A99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EAD9CE-4C16-2C1E-4353-267DAA8FF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97CEE-DF28-405F-6239-728980208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8C98A-7969-474C-E9F7-639B58255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1A9CD-3BB2-B836-F678-EA06C546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32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38279-D052-66F7-E021-8462D5D4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18616-8F58-1AC8-725B-AA7E35F3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6BB1E-DA54-0B41-8B35-AF27018A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92456-5726-189B-72C5-B4DEADA1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DC7DA-DBB4-11DA-52B3-9B160A93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0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B4F275-E124-0EB4-2262-A682FB009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6F93A6-771A-B93F-14D3-7B31101BE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9BF9C-2C32-19CF-DE25-DC671740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F0801-3949-44F2-CA28-838CFA5E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2BA43-8426-070F-7DB7-11CBDF20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2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06334-8465-935D-378A-6C846906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E2A42-1846-2AF2-8AD8-09843B9E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22A36-259A-E88B-8CE4-D119279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26699-7F55-7A8B-57AC-027756CF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91226-024C-0177-C968-696D08CD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5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13B88-0932-552E-E1C2-1E68ACE4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C58DC2-DEEA-103C-FE2C-6D5A5FD2C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4AA88-9597-08BF-3CDA-1F5E57D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C5F490-CF60-C424-B47F-30356AEB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11E80-931B-4C7A-249E-6B6D62ED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11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2917A-5DB1-995D-D78D-35665953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F6D80-CEB5-125F-7E8F-CA3DBDBB7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C5C889-BDEC-7836-2C11-5E3A54192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AD841C-9CA4-DBD9-A825-20DFF05A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A93B74-F2F2-932B-CF7C-8317D441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F8D8F9-73B5-3F09-F197-5EB1EC24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3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01B4-F11E-7EF4-975E-3D48EB3E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841A4-9495-2344-8110-5689F788A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6FB87-A688-B52F-CA1E-7BF577025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828CE5-DEFA-008E-CC7D-3918BF922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2391E6-A266-243D-E2D7-F684BEA53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F0A37D-09C1-3B1C-4920-58C64091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A1E1A9-6D39-4CC1-C24E-CC1E1CBC3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0BD19C-B750-4E6D-CCED-966526D6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09334-3265-BB2F-299A-0BCC56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875F75-DA52-960D-269A-5EC3201B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7A7AEA-EE6C-2EA7-8973-9456B1A4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CF854-49C8-DB78-6C18-D21EF364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3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69CCCB-A62F-90F3-3B8A-D454213E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381562-2320-275D-381D-FA13CDFDF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D4D2B6-1115-AB95-F52C-FA03AA41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8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9FF5F-CFDF-EFED-1488-EE692829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645440-78B2-E066-3D44-AF1868C1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7BA380-2C72-4A5A-4588-0C7BF5143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CF9F29-7000-38F8-C131-72E80252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1611E-377A-6305-B198-B95E00B9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4BE4D0-4352-2760-48AF-ADF77D4D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80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CD32-6F39-6613-09ED-7F56CD95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0CFF23-B2F5-665D-D9F1-E2DA96B83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792C7C-2C90-374D-3C2F-0B7756737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EE7C72-C10E-FE10-F956-7851D394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8259C9-D656-1409-DAE5-86E0B0F8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7B4B4F-FA7F-5698-0C49-AE08F579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7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14EFCB-3456-326F-B89A-95FD461D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0E241A-4FEA-F72C-3B62-A0BD751A9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A92B3-F3EE-4209-FDFF-7AF44F7ED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A8EEE2-23E2-4B6F-9A30-ED1A955F7BB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2FF3F-5066-4D1B-6576-FF192E372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E6DC5-7D86-87CC-1EAF-F40128E87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0E6255-2995-4CF7-8E86-3F0994B0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8626B1-9922-1A2F-A3EF-E9D9AB04FECA}"/>
              </a:ext>
            </a:extLst>
          </p:cNvPr>
          <p:cNvSpPr txBox="1"/>
          <p:nvPr/>
        </p:nvSpPr>
        <p:spPr>
          <a:xfrm>
            <a:off x="9681882" y="5378823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임채윤</a:t>
            </a:r>
            <a:r>
              <a:rPr lang="ko-KR" altLang="en-US" dirty="0"/>
              <a:t> </a:t>
            </a:r>
            <a:r>
              <a:rPr lang="en-US" altLang="ko-KR" dirty="0"/>
              <a:t>60191959</a:t>
            </a:r>
          </a:p>
          <a:p>
            <a:r>
              <a:rPr lang="ko-KR" altLang="en-US" b="1" dirty="0" err="1"/>
              <a:t>진정준</a:t>
            </a:r>
            <a:r>
              <a:rPr lang="ko-KR" altLang="en-US" dirty="0"/>
              <a:t> </a:t>
            </a:r>
            <a:r>
              <a:rPr lang="en-US" altLang="ko-KR" dirty="0"/>
              <a:t>60191974</a:t>
            </a:r>
          </a:p>
          <a:p>
            <a:r>
              <a:rPr lang="ko-KR" altLang="en-US" b="1" dirty="0"/>
              <a:t>최민석</a:t>
            </a:r>
            <a:r>
              <a:rPr lang="ko-KR" altLang="en-US" dirty="0"/>
              <a:t> </a:t>
            </a:r>
            <a:r>
              <a:rPr lang="en-US" altLang="ko-KR" dirty="0"/>
              <a:t>60191976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553F5-DE23-1B8C-9062-1BEF624CA36E}"/>
              </a:ext>
            </a:extLst>
          </p:cNvPr>
          <p:cNvSpPr txBox="1"/>
          <p:nvPr/>
        </p:nvSpPr>
        <p:spPr>
          <a:xfrm>
            <a:off x="3824261" y="3924796"/>
            <a:ext cx="4727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기분어때</a:t>
            </a:r>
            <a:r>
              <a:rPr lang="ko-KR" altLang="en-US" sz="2200" dirty="0"/>
              <a:t> </a:t>
            </a:r>
            <a:r>
              <a:rPr lang="en-US" altLang="ko-KR" sz="2200" dirty="0"/>
              <a:t>- AI</a:t>
            </a:r>
            <a:r>
              <a:rPr lang="ko-KR" altLang="en-US" sz="2200" dirty="0"/>
              <a:t>기반 감정분석 일기 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43CB9-4DA5-7464-257A-D42B2C2AA88A}"/>
              </a:ext>
            </a:extLst>
          </p:cNvPr>
          <p:cNvSpPr txBox="1"/>
          <p:nvPr/>
        </p:nvSpPr>
        <p:spPr>
          <a:xfrm>
            <a:off x="3988692" y="2755485"/>
            <a:ext cx="42146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/>
              <a:t>6</a:t>
            </a:r>
            <a:r>
              <a:rPr lang="ko-KR" altLang="en-US" sz="5000" b="1" dirty="0"/>
              <a:t>조 중간 발표</a:t>
            </a:r>
            <a:endParaRPr lang="en-US" altLang="ko-KR" sz="50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FCB659-3D37-687D-1487-0399C02A8E87}"/>
              </a:ext>
            </a:extLst>
          </p:cNvPr>
          <p:cNvCxnSpPr>
            <a:cxnSpLocks/>
          </p:cNvCxnSpPr>
          <p:nvPr/>
        </p:nvCxnSpPr>
        <p:spPr>
          <a:xfrm>
            <a:off x="4670611" y="4525632"/>
            <a:ext cx="2846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01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8"/>
          <p:cNvSpPr txBox="1"/>
          <p:nvPr/>
        </p:nvSpPr>
        <p:spPr>
          <a:xfrm>
            <a:off x="365760" y="1278780"/>
            <a:ext cx="26661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/>
              <a:t>앱 초기 로딩 화면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5760" y="1812594"/>
            <a:ext cx="4009783" cy="472385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17519" y="1715045"/>
            <a:ext cx="2504094" cy="4796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180EB9-DDC1-6FD2-06C2-B511C4BE7474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DC266-F146-DC9A-1BE7-D6169F6F279A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 descr="디자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9AC96BA9-B7CF-9D1B-8C28-4D737AD14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793" y="1715045"/>
            <a:ext cx="2302900" cy="4750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5CF76-6736-A191-5C01-09F97DFF38EB}"/>
              </a:ext>
            </a:extLst>
          </p:cNvPr>
          <p:cNvSpPr txBox="1"/>
          <p:nvPr/>
        </p:nvSpPr>
        <p:spPr>
          <a:xfrm>
            <a:off x="9400956" y="5086325"/>
            <a:ext cx="1494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😄😂😠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B6C80-9D00-CEDB-ECDB-24163D12B609}"/>
              </a:ext>
            </a:extLst>
          </p:cNvPr>
          <p:cNvSpPr txBox="1"/>
          <p:nvPr/>
        </p:nvSpPr>
        <p:spPr>
          <a:xfrm>
            <a:off x="9448155" y="2782995"/>
            <a:ext cx="1400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😊😭😡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1BCD184-D99A-2B4E-B2CD-A23812A5C0B1}"/>
              </a:ext>
            </a:extLst>
          </p:cNvPr>
          <p:cNvSpPr/>
          <p:nvPr/>
        </p:nvSpPr>
        <p:spPr>
          <a:xfrm>
            <a:off x="4843366" y="3906921"/>
            <a:ext cx="606329" cy="33955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8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4345" y="1812594"/>
            <a:ext cx="2588074" cy="473617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13220"/>
          <a:stretch>
            <a:fillRect/>
          </a:stretch>
        </p:blipFill>
        <p:spPr>
          <a:xfrm>
            <a:off x="2025378" y="1812594"/>
            <a:ext cx="4352588" cy="47361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3381" y="1812594"/>
            <a:ext cx="3321919" cy="47361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08301" y="1431778"/>
            <a:ext cx="2504094" cy="510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00639" y="1422821"/>
            <a:ext cx="2511756" cy="5116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08301" y="1431780"/>
            <a:ext cx="2504094" cy="5108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08301" y="1431779"/>
            <a:ext cx="2504094" cy="5108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0BFE39-4FE7-615F-2E8F-1DD72BFD0691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D28E6-DB14-46AD-0E38-8A6459635AFF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278780"/>
            <a:ext cx="19415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/>
              <a:t>메인 홈 화면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CF86C49-B92B-2410-ED8A-B287872CA9A7}"/>
              </a:ext>
            </a:extLst>
          </p:cNvPr>
          <p:cNvSpPr/>
          <p:nvPr/>
        </p:nvSpPr>
        <p:spPr>
          <a:xfrm>
            <a:off x="8300974" y="3981313"/>
            <a:ext cx="606329" cy="33955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7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6348" y="1812595"/>
            <a:ext cx="2857468" cy="480073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19556" y="1812595"/>
            <a:ext cx="2481259" cy="48007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81549" y="1812594"/>
            <a:ext cx="3555423" cy="480073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52051" y="1812594"/>
            <a:ext cx="3095436" cy="480073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73798" y="1812595"/>
            <a:ext cx="2726814" cy="480073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10451" y="1687369"/>
            <a:ext cx="2334142" cy="492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rcRect l="1010" t="240" r="19350" b="-240"/>
          <a:stretch>
            <a:fillRect/>
          </a:stretch>
        </p:blipFill>
        <p:spPr>
          <a:xfrm>
            <a:off x="6829786" y="1812595"/>
            <a:ext cx="1861930" cy="4800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BF8B63-C021-8A4A-E468-634A9549C2EB}"/>
              </a:ext>
            </a:extLst>
          </p:cNvPr>
          <p:cNvSpPr txBox="1"/>
          <p:nvPr/>
        </p:nvSpPr>
        <p:spPr>
          <a:xfrm>
            <a:off x="365760" y="1278780"/>
            <a:ext cx="33217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/>
              <a:t>메인 홈 화면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캘린더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30600B-0767-0790-C0C8-84B6BBA1E177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CBDD0-CA9A-F768-7EF5-8288B2295EC9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3072B4A-2CF9-6A7D-B1DE-EE233DF854FF}"/>
              </a:ext>
            </a:extLst>
          </p:cNvPr>
          <p:cNvSpPr/>
          <p:nvPr/>
        </p:nvSpPr>
        <p:spPr>
          <a:xfrm>
            <a:off x="8797919" y="4043183"/>
            <a:ext cx="606329" cy="33955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0BFE39-4FE7-615F-2E8F-1DD72BFD0691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D28E6-DB14-46AD-0E38-8A6459635AFF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402274"/>
            <a:ext cx="25571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/>
              <a:t>얼굴 인식 페이지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19094FF-7B03-FD06-972F-A176C3C3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870" y="1956419"/>
            <a:ext cx="2149344" cy="465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F501C7E-61FF-C379-0A33-028D4EA88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40" y="1956419"/>
            <a:ext cx="2149344" cy="465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85B65B-7B1A-2C52-3C52-D02B51557D58}"/>
              </a:ext>
            </a:extLst>
          </p:cNvPr>
          <p:cNvSpPr txBox="1"/>
          <p:nvPr/>
        </p:nvSpPr>
        <p:spPr>
          <a:xfrm>
            <a:off x="7419975" y="1753970"/>
            <a:ext cx="2601866" cy="7232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b="1" dirty="0"/>
              <a:t>Expo-Camera</a:t>
            </a:r>
          </a:p>
          <a:p>
            <a:pPr algn="ctr">
              <a:spcAft>
                <a:spcPts val="600"/>
              </a:spcAft>
            </a:pPr>
            <a:r>
              <a:rPr lang="en-US" altLang="ko-KR" dirty="0" err="1"/>
              <a:t>onFacesDetected</a:t>
            </a:r>
            <a:r>
              <a:rPr lang="ko-KR" altLang="en-US" dirty="0"/>
              <a:t> </a:t>
            </a:r>
            <a:r>
              <a:rPr lang="en-US" altLang="ko-KR" dirty="0"/>
              <a:t>Event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02D752C-5A81-B8E6-2762-81595D2F3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700" y="2746307"/>
            <a:ext cx="5968416" cy="36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4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0BFE39-4FE7-615F-2E8F-1DD72BFD0691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D28E6-DB14-46AD-0E38-8A6459635AFF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402274"/>
            <a:ext cx="556755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/>
              <a:t>얼굴 인식 페이지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다양한 실패 케이스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FF93EC-AA6D-9FE4-1CC4-EC19FED5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981199"/>
            <a:ext cx="2070589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2EF81F-2CA5-C12C-1E54-C45ADD117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153" y="1981199"/>
            <a:ext cx="2070588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D1591-D2C4-7F14-2DA9-85DCF34A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545" y="1981199"/>
            <a:ext cx="2070589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110205-4474-7DEB-0BFA-BD0FD7C3E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938" y="1981199"/>
            <a:ext cx="2070589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438572-B91F-8B84-C37C-1AC718A99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5330" y="1981198"/>
            <a:ext cx="2070589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353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0BFE39-4FE7-615F-2E8F-1DD72BFD0691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D28E6-DB14-46AD-0E38-8A6459635AFF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402274"/>
            <a:ext cx="48429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/>
              <a:t>얼굴 인식 페이지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성공한 케이스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D8B7D1-205D-04E2-4F0A-060837329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952645"/>
            <a:ext cx="2142294" cy="464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E338B0-6CA5-97D4-29FE-F825739FD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055" y="1952645"/>
            <a:ext cx="2142294" cy="464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64C078-1A01-43EA-920D-538CC2F54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957" y="1952645"/>
            <a:ext cx="2142294" cy="464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48FE44-57C4-F106-D1DB-54095A39B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859" y="1952645"/>
            <a:ext cx="2142294" cy="464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C98012-FFC3-CA1D-993D-A0D67E07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9761" y="1952645"/>
            <a:ext cx="2142294" cy="464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KakaoTalk_20240513_143246666">
            <a:hlinkClick r:id="" action="ppaction://media"/>
            <a:extLst>
              <a:ext uri="{FF2B5EF4-FFF2-40B4-BE49-F238E27FC236}">
                <a16:creationId xmlns:a16="http://schemas.microsoft.com/office/drawing/2014/main" id="{600EB9F8-0ADE-CAB4-3633-4037456FCB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9019" y="1952645"/>
            <a:ext cx="2169035" cy="4699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3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0BFE39-4FE7-615F-2E8F-1DD72BFD0691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D28E6-DB14-46AD-0E38-8A6459635AFF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402274"/>
            <a:ext cx="19463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/>
              <a:t>AI </a:t>
            </a:r>
            <a:r>
              <a:rPr lang="ko-KR" altLang="en-US" sz="2400" b="1" dirty="0"/>
              <a:t>음악 추천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ADA4E9-40C2-CC46-AC6C-69E188875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808" y="2059582"/>
            <a:ext cx="2079577" cy="450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165058-292E-7BD4-2761-7280B67BA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492" y="2059583"/>
            <a:ext cx="2079577" cy="450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100CB5-6437-B3E1-78FD-B18F7FDB9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176" y="2059583"/>
            <a:ext cx="2079577" cy="450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469D7D-B59C-0CA4-B7B8-C93CA32A4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3860" y="2059582"/>
            <a:ext cx="2079577" cy="450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99C362-D4E0-0AC3-B754-3C74CA28BE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256" y="2840168"/>
            <a:ext cx="2126445" cy="2301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AC91A-7B25-2D9E-BBF8-6C84A71F9254}"/>
              </a:ext>
            </a:extLst>
          </p:cNvPr>
          <p:cNvSpPr txBox="1"/>
          <p:nvPr/>
        </p:nvSpPr>
        <p:spPr>
          <a:xfrm>
            <a:off x="718691" y="5455726"/>
            <a:ext cx="142058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감정에 따른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추천 키워드</a:t>
            </a:r>
          </a:p>
        </p:txBody>
      </p:sp>
      <p:pic>
        <p:nvPicPr>
          <p:cNvPr id="16" name="AI음악추천테스트">
            <a:hlinkClick r:id="" action="ppaction://media"/>
            <a:extLst>
              <a:ext uri="{FF2B5EF4-FFF2-40B4-BE49-F238E27FC236}">
                <a16:creationId xmlns:a16="http://schemas.microsoft.com/office/drawing/2014/main" id="{19FD182B-5284-D913-3096-B0FF0B561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7829" y="2059584"/>
            <a:ext cx="2090167" cy="4505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676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0BFE39-4FE7-615F-2E8F-1DD72BFD0691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D28E6-DB14-46AD-0E38-8A6459635AFF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402274"/>
            <a:ext cx="18325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/>
              <a:t>감정 </a:t>
            </a:r>
            <a:r>
              <a:rPr lang="ko-KR" altLang="en-US" sz="2400" b="1" dirty="0" err="1"/>
              <a:t>채팅방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9093D-07CD-F6D5-4C9A-7EFBB04DE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" y="2059582"/>
            <a:ext cx="2081725" cy="451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841149-DCD4-385F-9DE7-D2466DB0B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734" y="2059582"/>
            <a:ext cx="2081725" cy="451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1D4BB4-05A6-4B82-FD2E-0C7A3E0E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698" y="2059582"/>
            <a:ext cx="2081725" cy="451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08D119-6EE6-DC22-158B-A3D340B9B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662" y="2059582"/>
            <a:ext cx="2081725" cy="451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7FBFD-EFEC-9483-1807-17AB9577B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9626" y="2059582"/>
            <a:ext cx="2081725" cy="451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77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760" y="244669"/>
            <a:ext cx="629691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최종 목표 및 향후 계획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1A3D97-7D3E-D2D0-BA64-B36A492261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E4D8-2FBF-D741-E4A9-DACFF620D581}"/>
              </a:ext>
            </a:extLst>
          </p:cNvPr>
          <p:cNvSpPr txBox="1"/>
          <p:nvPr/>
        </p:nvSpPr>
        <p:spPr>
          <a:xfrm>
            <a:off x="4724666" y="2998113"/>
            <a:ext cx="27426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494B9-F54D-DFF3-3F23-3D2021E55A35}"/>
              </a:ext>
            </a:extLst>
          </p:cNvPr>
          <p:cNvSpPr txBox="1"/>
          <p:nvPr/>
        </p:nvSpPr>
        <p:spPr>
          <a:xfrm>
            <a:off x="5657418" y="3859887"/>
            <a:ext cx="954107" cy="49449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bg1"/>
                </a:solidFill>
              </a:rPr>
              <a:t>임채윤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5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78261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(Backend)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402274"/>
            <a:ext cx="18966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/>
              <a:t>OpenAI API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65945A-8D6B-66F4-CAB6-771382602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" y="2106784"/>
            <a:ext cx="6954697" cy="783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5CE2C9-B68F-B812-8148-4DF5BD078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" y="3018853"/>
            <a:ext cx="6954697" cy="3347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54BC2-3114-5683-7C32-D247BFE2B2BC}"/>
              </a:ext>
            </a:extLst>
          </p:cNvPr>
          <p:cNvSpPr txBox="1"/>
          <p:nvPr/>
        </p:nvSpPr>
        <p:spPr>
          <a:xfrm>
            <a:off x="8077641" y="3486748"/>
            <a:ext cx="318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gpt-3.5-turbo 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2309F-A26C-0981-8C72-5F8C289FD182}"/>
              </a:ext>
            </a:extLst>
          </p:cNvPr>
          <p:cNvSpPr txBox="1"/>
          <p:nvPr/>
        </p:nvSpPr>
        <p:spPr>
          <a:xfrm>
            <a:off x="8472640" y="2885514"/>
            <a:ext cx="239039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LLM Model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EB18E-8903-DDDD-2C2B-78DD0F28E930}"/>
              </a:ext>
            </a:extLst>
          </p:cNvPr>
          <p:cNvSpPr txBox="1"/>
          <p:nvPr/>
        </p:nvSpPr>
        <p:spPr>
          <a:xfrm>
            <a:off x="8124295" y="4231016"/>
            <a:ext cx="31337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Prompt Engineering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AB062-63CF-6E13-812B-EC80D5278DC2}"/>
              </a:ext>
            </a:extLst>
          </p:cNvPr>
          <p:cNvSpPr txBox="1"/>
          <p:nvPr/>
        </p:nvSpPr>
        <p:spPr>
          <a:xfrm>
            <a:off x="8623257" y="4802700"/>
            <a:ext cx="2089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Temperature </a:t>
            </a:r>
            <a:r>
              <a:rPr lang="en-US" altLang="ko-KR" dirty="0"/>
              <a:t>: 0.0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01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52134" y="5671124"/>
            <a:ext cx="5579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최종 목표 및 향후 계획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40206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중간발표 목차</a:t>
            </a:r>
          </a:p>
        </p:txBody>
      </p:sp>
      <p:sp>
        <p:nvSpPr>
          <p:cNvPr id="3" name="타원 2"/>
          <p:cNvSpPr/>
          <p:nvPr/>
        </p:nvSpPr>
        <p:spPr>
          <a:xfrm>
            <a:off x="1453318" y="1851926"/>
            <a:ext cx="471056" cy="47105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1453318" y="2857541"/>
            <a:ext cx="471056" cy="47105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152136" y="1859604"/>
            <a:ext cx="3281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프로젝트 개요</a:t>
            </a:r>
          </a:p>
        </p:txBody>
      </p:sp>
      <p:sp>
        <p:nvSpPr>
          <p:cNvPr id="11" name="타원 10"/>
          <p:cNvSpPr/>
          <p:nvPr/>
        </p:nvSpPr>
        <p:spPr>
          <a:xfrm>
            <a:off x="1450311" y="5647339"/>
            <a:ext cx="471056" cy="47105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400" dirty="0"/>
              <a:t>4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7F9B5-D577-7CD5-0734-BAF884443C28}"/>
              </a:ext>
            </a:extLst>
          </p:cNvPr>
          <p:cNvSpPr txBox="1"/>
          <p:nvPr/>
        </p:nvSpPr>
        <p:spPr>
          <a:xfrm>
            <a:off x="2152134" y="2874093"/>
            <a:ext cx="5349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팀원 별 역할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3E8871-8141-E373-1950-58350BC32A89}"/>
              </a:ext>
            </a:extLst>
          </p:cNvPr>
          <p:cNvSpPr/>
          <p:nvPr/>
        </p:nvSpPr>
        <p:spPr>
          <a:xfrm>
            <a:off x="1453318" y="3863156"/>
            <a:ext cx="471056" cy="47105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423BD-DBED-980D-F972-C90C6B87BA45}"/>
              </a:ext>
            </a:extLst>
          </p:cNvPr>
          <p:cNvSpPr txBox="1"/>
          <p:nvPr/>
        </p:nvSpPr>
        <p:spPr>
          <a:xfrm>
            <a:off x="2152134" y="3888582"/>
            <a:ext cx="5349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/>
              <a:t>프로젝트 진행 현황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180A5-DF84-4E61-16C1-86A4FD854032}"/>
              </a:ext>
            </a:extLst>
          </p:cNvPr>
          <p:cNvSpPr txBox="1"/>
          <p:nvPr/>
        </p:nvSpPr>
        <p:spPr>
          <a:xfrm>
            <a:off x="2152134" y="4269745"/>
            <a:ext cx="1841210" cy="10202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Frontend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Backend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AI (Fine Tuning)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그림 18" descr="폰트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90EF23B3-013F-2857-F9FF-C33DE216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11" y="2920246"/>
            <a:ext cx="2298413" cy="26031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379596-5F63-AD38-C3DA-B591E34AC982}"/>
              </a:ext>
            </a:extLst>
          </p:cNvPr>
          <p:cNvSpPr txBox="1"/>
          <p:nvPr/>
        </p:nvSpPr>
        <p:spPr>
          <a:xfrm>
            <a:off x="7027461" y="2129245"/>
            <a:ext cx="258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/>
              <a:t>😄😂😠</a:t>
            </a:r>
          </a:p>
        </p:txBody>
      </p:sp>
    </p:spTree>
    <p:extLst>
      <p:ext uri="{BB962C8B-B14F-4D97-AF65-F5344CB8AC3E}">
        <p14:creationId xmlns:p14="http://schemas.microsoft.com/office/powerpoint/2010/main" val="156071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78261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(Backend)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0A19B-654E-2201-E560-313A401EF8F4}"/>
              </a:ext>
            </a:extLst>
          </p:cNvPr>
          <p:cNvSpPr txBox="1"/>
          <p:nvPr/>
        </p:nvSpPr>
        <p:spPr>
          <a:xfrm>
            <a:off x="365760" y="1402274"/>
            <a:ext cx="19463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/>
              <a:t>AI </a:t>
            </a:r>
            <a:r>
              <a:rPr lang="ko-KR" altLang="en-US" sz="2400" b="1" dirty="0"/>
              <a:t>일기 요약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DCF49-FB33-A98A-9033-B206FD26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59582"/>
            <a:ext cx="7356517" cy="20794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2B3B7-C3C2-1F18-E2BB-8EF8F0667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67401"/>
            <a:ext cx="7356517" cy="1794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93D678-D409-DF7B-83F5-49A660B67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894" y="2059582"/>
            <a:ext cx="4032808" cy="4002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9DDF5-A89E-4F3A-8E85-B9736FA3094E}"/>
              </a:ext>
            </a:extLst>
          </p:cNvPr>
          <p:cNvSpPr txBox="1"/>
          <p:nvPr/>
        </p:nvSpPr>
        <p:spPr>
          <a:xfrm>
            <a:off x="8618220" y="6217920"/>
            <a:ext cx="26003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POSTMAN </a:t>
            </a:r>
            <a:r>
              <a:rPr lang="ko-KR" altLang="en-US" dirty="0"/>
              <a:t>테스트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AEA4D-F91D-90CF-85B5-0F182D8F201F}"/>
              </a:ext>
            </a:extLst>
          </p:cNvPr>
          <p:cNvSpPr txBox="1"/>
          <p:nvPr/>
        </p:nvSpPr>
        <p:spPr>
          <a:xfrm>
            <a:off x="1773919" y="6216500"/>
            <a:ext cx="43220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및 </a:t>
            </a:r>
            <a:r>
              <a:rPr lang="en-US" altLang="ko-KR" dirty="0"/>
              <a:t>DTO(Data Transfer Object)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72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78261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(Backend)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56C74-101E-1549-83D8-F9939D6502E3}"/>
              </a:ext>
            </a:extLst>
          </p:cNvPr>
          <p:cNvSpPr txBox="1"/>
          <p:nvPr/>
        </p:nvSpPr>
        <p:spPr>
          <a:xfrm>
            <a:off x="365760" y="1402274"/>
            <a:ext cx="22541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/>
              <a:t>AI </a:t>
            </a:r>
            <a:r>
              <a:rPr lang="ko-KR" altLang="en-US" sz="2400" b="1" dirty="0"/>
              <a:t>일기 </a:t>
            </a:r>
            <a:r>
              <a:rPr lang="ko-KR" altLang="en-US" sz="2400" b="1" dirty="0" err="1"/>
              <a:t>한줄평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EF732-AFEE-9DF0-C672-28401AE5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3" y="2077534"/>
            <a:ext cx="5675196" cy="1351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F4CB0B-D4F0-2415-1C62-87305C07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2" y="3499642"/>
            <a:ext cx="5675195" cy="2491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53007-2946-0206-6B8C-77749EC6045F}"/>
              </a:ext>
            </a:extLst>
          </p:cNvPr>
          <p:cNvSpPr txBox="1"/>
          <p:nvPr/>
        </p:nvSpPr>
        <p:spPr>
          <a:xfrm>
            <a:off x="1419508" y="6062024"/>
            <a:ext cx="43436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및 </a:t>
            </a:r>
            <a:r>
              <a:rPr lang="en-US" altLang="ko-KR" dirty="0"/>
              <a:t>DTO(Data Transfer Object)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9BFFE1-955C-633E-5A11-23504B091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04" y="1673193"/>
            <a:ext cx="4539086" cy="4318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72271F-F44D-A5B3-18CB-2A6FE05495B5}"/>
              </a:ext>
            </a:extLst>
          </p:cNvPr>
          <p:cNvSpPr txBox="1"/>
          <p:nvPr/>
        </p:nvSpPr>
        <p:spPr>
          <a:xfrm>
            <a:off x="7780251" y="6062024"/>
            <a:ext cx="26003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POSTMAN </a:t>
            </a:r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2613240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78261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(Backend)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402274"/>
            <a:ext cx="19463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/>
              <a:t>AI </a:t>
            </a:r>
            <a:r>
              <a:rPr lang="ko-KR" altLang="en-US" sz="2400" b="1" dirty="0"/>
              <a:t>음악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7BA653-BE63-9FE8-1F08-7367EB5B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1" y="2059581"/>
            <a:ext cx="6617970" cy="40054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21EF5-DD7E-3EB1-E57D-F48270A1B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178" y="2059582"/>
            <a:ext cx="4270332" cy="4005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DAB28-A235-297C-3C30-3AF668AA1EAE}"/>
              </a:ext>
            </a:extLst>
          </p:cNvPr>
          <p:cNvSpPr txBox="1"/>
          <p:nvPr/>
        </p:nvSpPr>
        <p:spPr>
          <a:xfrm>
            <a:off x="2288188" y="6175555"/>
            <a:ext cx="29186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DTO(Data Transfer Object)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DEE4E-CEE6-A4AA-45C8-1AD6D5D9F737}"/>
              </a:ext>
            </a:extLst>
          </p:cNvPr>
          <p:cNvSpPr txBox="1"/>
          <p:nvPr/>
        </p:nvSpPr>
        <p:spPr>
          <a:xfrm>
            <a:off x="8141148" y="6174726"/>
            <a:ext cx="26003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POSTMAN </a:t>
            </a:r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3544536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78261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(Backend)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402274"/>
            <a:ext cx="357181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/>
              <a:t>AI </a:t>
            </a:r>
            <a:r>
              <a:rPr lang="ko-KR" altLang="en-US" sz="2400" b="1" dirty="0"/>
              <a:t>음악 추천 </a:t>
            </a:r>
            <a:r>
              <a:rPr lang="en-US" altLang="ko-KR" sz="2400" b="1" dirty="0"/>
              <a:t>- Crawling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DEE4E-CEE6-A4AA-45C8-1AD6D5D9F737}"/>
              </a:ext>
            </a:extLst>
          </p:cNvPr>
          <p:cNvSpPr txBox="1"/>
          <p:nvPr/>
        </p:nvSpPr>
        <p:spPr>
          <a:xfrm>
            <a:off x="8920224" y="6166676"/>
            <a:ext cx="26003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POSTMAN </a:t>
            </a:r>
            <a:r>
              <a:rPr lang="ko-KR" altLang="en-US" dirty="0"/>
              <a:t>테스트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5FBC41-6AD6-48EA-0648-9926D88B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" y="2612021"/>
            <a:ext cx="7895760" cy="23624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14EFC6-01EB-2773-55D7-F0872E8C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57" y="1954713"/>
            <a:ext cx="7895760" cy="40374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350AA0-7847-6705-637F-FE44388D52C1}"/>
              </a:ext>
            </a:extLst>
          </p:cNvPr>
          <p:cNvSpPr txBox="1"/>
          <p:nvPr/>
        </p:nvSpPr>
        <p:spPr>
          <a:xfrm>
            <a:off x="3103528" y="6166676"/>
            <a:ext cx="235064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및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00B8F3-87D3-B57C-E904-337995A75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420" y="1954713"/>
            <a:ext cx="3007206" cy="40374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4231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0BFE39-4FE7-615F-2E8F-1DD72BFD0691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D28E6-DB14-46AD-0E38-8A6459635AFF}"/>
              </a:ext>
            </a:extLst>
          </p:cNvPr>
          <p:cNvSpPr txBox="1"/>
          <p:nvPr/>
        </p:nvSpPr>
        <p:spPr>
          <a:xfrm>
            <a:off x="365760" y="244669"/>
            <a:ext cx="78261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(Backend)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5A66-B614-8520-C926-B37C9E06D162}"/>
              </a:ext>
            </a:extLst>
          </p:cNvPr>
          <p:cNvSpPr txBox="1"/>
          <p:nvPr/>
        </p:nvSpPr>
        <p:spPr>
          <a:xfrm>
            <a:off x="365760" y="1402274"/>
            <a:ext cx="18325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/>
              <a:t>감정 </a:t>
            </a:r>
            <a:r>
              <a:rPr lang="ko-KR" altLang="en-US" sz="2400" b="1" dirty="0" err="1"/>
              <a:t>채팅방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56F2AF-8D73-1F2B-F4CE-C42E5137A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2" y="1927205"/>
            <a:ext cx="6417854" cy="40091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8F5CE2-4095-931D-B066-CC84A5FA6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93" y="1927205"/>
            <a:ext cx="6111689" cy="4009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59D038-3923-B5FD-E262-9DCAFE67D142}"/>
              </a:ext>
            </a:extLst>
          </p:cNvPr>
          <p:cNvSpPr txBox="1"/>
          <p:nvPr/>
        </p:nvSpPr>
        <p:spPr>
          <a:xfrm>
            <a:off x="2503317" y="6048313"/>
            <a:ext cx="235064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및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986C09-9EDD-64DA-F873-49B117456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21" y="2617311"/>
            <a:ext cx="3573275" cy="2628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D954AA-D7B1-FB18-0F63-6B833D04C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321" y="2617311"/>
            <a:ext cx="3573274" cy="2677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891E03-3B9D-5E1E-DF8B-D5917B9E9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9973" y="1837269"/>
            <a:ext cx="3160034" cy="4099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EE3A33-863C-1113-576C-2E96915027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572"/>
          <a:stretch/>
        </p:blipFill>
        <p:spPr>
          <a:xfrm>
            <a:off x="7909973" y="1882237"/>
            <a:ext cx="3182848" cy="4009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4BC8C0-A7FB-ADEF-8777-02AEE58B5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321" y="1805598"/>
            <a:ext cx="3481233" cy="4130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4122B0-681A-5483-1E38-DAA8C0A0F334}"/>
              </a:ext>
            </a:extLst>
          </p:cNvPr>
          <p:cNvSpPr txBox="1"/>
          <p:nvPr/>
        </p:nvSpPr>
        <p:spPr>
          <a:xfrm>
            <a:off x="8258762" y="6048313"/>
            <a:ext cx="26003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POSTMAN </a:t>
            </a:r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312990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760" y="244669"/>
            <a:ext cx="629691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최종 목표 및 향후 계획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1A3D97-7D3E-D2D0-BA64-B36A492261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E4D8-2FBF-D741-E4A9-DACFF620D581}"/>
              </a:ext>
            </a:extLst>
          </p:cNvPr>
          <p:cNvSpPr txBox="1"/>
          <p:nvPr/>
        </p:nvSpPr>
        <p:spPr>
          <a:xfrm>
            <a:off x="5679058" y="2998113"/>
            <a:ext cx="8338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9D7D4-297A-CCA5-091D-2E2B7648D8CC}"/>
              </a:ext>
            </a:extLst>
          </p:cNvPr>
          <p:cNvSpPr txBox="1"/>
          <p:nvPr/>
        </p:nvSpPr>
        <p:spPr>
          <a:xfrm>
            <a:off x="5657418" y="3859887"/>
            <a:ext cx="954107" cy="49449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최민석</a:t>
            </a:r>
          </a:p>
        </p:txBody>
      </p:sp>
    </p:spTree>
    <p:extLst>
      <p:ext uri="{BB962C8B-B14F-4D97-AF65-F5344CB8AC3E}">
        <p14:creationId xmlns:p14="http://schemas.microsoft.com/office/powerpoint/2010/main" val="638247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74445" y="5771824"/>
            <a:ext cx="1967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[Pre-train model]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536DED-EE64-4D9E-2472-DECA826A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04" y="2216032"/>
            <a:ext cx="9852423" cy="3327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16C908-1591-33E1-F4E4-907F83C9C58C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6B1D7-9904-B088-5BA6-0E42C47CB9D5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443CF-0F7A-F055-149A-89ACA9044378}"/>
              </a:ext>
            </a:extLst>
          </p:cNvPr>
          <p:cNvSpPr txBox="1"/>
          <p:nvPr/>
        </p:nvSpPr>
        <p:spPr>
          <a:xfrm>
            <a:off x="838985" y="1532098"/>
            <a:ext cx="19351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Ai </a:t>
            </a:r>
            <a:r>
              <a:rPr lang="ko-KR" altLang="en-US" sz="2400" b="1" dirty="0"/>
              <a:t>모델 선정</a:t>
            </a:r>
          </a:p>
        </p:txBody>
      </p:sp>
    </p:spTree>
    <p:extLst>
      <p:ext uri="{BB962C8B-B14F-4D97-AF65-F5344CB8AC3E}">
        <p14:creationId xmlns:p14="http://schemas.microsoft.com/office/powerpoint/2010/main" val="42916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755" y="358751"/>
            <a:ext cx="6955159" cy="696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>
                <a:solidFill>
                  <a:schemeClr val="bg1"/>
                </a:solidFill>
              </a:rPr>
              <a:t>최민석</a:t>
            </a:r>
            <a:r>
              <a:rPr lang="en-US" altLang="ko-KR" sz="4000" b="1">
                <a:solidFill>
                  <a:schemeClr val="bg1"/>
                </a:solidFill>
              </a:rPr>
              <a:t>(AI) </a:t>
            </a:r>
            <a:r>
              <a:rPr lang="ko-KR" altLang="en-US" sz="4000" b="1">
                <a:solidFill>
                  <a:schemeClr val="bg1"/>
                </a:solidFill>
              </a:rPr>
              <a:t>진행사항 </a:t>
            </a:r>
            <a:r>
              <a:rPr lang="en-US" altLang="ko-KR" sz="4000" b="1">
                <a:solidFill>
                  <a:schemeClr val="bg1"/>
                </a:solidFill>
              </a:rPr>
              <a:t>-</a:t>
            </a:r>
            <a:r>
              <a:rPr lang="ko-KR" altLang="en-US" sz="4000" b="1">
                <a:solidFill>
                  <a:schemeClr val="bg1"/>
                </a:solidFill>
              </a:rPr>
              <a:t> 공부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C2B79-3E18-1E33-6903-A3226E9179CC}"/>
              </a:ext>
            </a:extLst>
          </p:cNvPr>
          <p:cNvSpPr txBox="1"/>
          <p:nvPr/>
        </p:nvSpPr>
        <p:spPr>
          <a:xfrm>
            <a:off x="2099895" y="2199470"/>
            <a:ext cx="20658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 감정 조사</a:t>
            </a:r>
          </a:p>
        </p:txBody>
      </p:sp>
      <p:pic>
        <p:nvPicPr>
          <p:cNvPr id="1030" name="Picture 6" descr="56940180-afee7080-6b47-11e9-81a3-c08fb33bf630">
            <a:extLst>
              <a:ext uri="{FF2B5EF4-FFF2-40B4-BE49-F238E27FC236}">
                <a16:creationId xmlns:a16="http://schemas.microsoft.com/office/drawing/2014/main" id="{256EC5EE-AE85-668D-4C0F-FC12CFF73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75" y="2648914"/>
            <a:ext cx="3774376" cy="3710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D9A5DC-309B-B5BE-9E76-E4642C095DAA}"/>
              </a:ext>
            </a:extLst>
          </p:cNvPr>
          <p:cNvSpPr txBox="1"/>
          <p:nvPr/>
        </p:nvSpPr>
        <p:spPr>
          <a:xfrm>
            <a:off x="7207564" y="2193550"/>
            <a:ext cx="27544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ai </a:t>
            </a:r>
            <a:r>
              <a:rPr lang="ko-KR" altLang="en-US" dirty="0"/>
              <a:t>허브 </a:t>
            </a:r>
            <a:r>
              <a:rPr lang="en-US" altLang="ko-KR" dirty="0"/>
              <a:t>&amp; </a:t>
            </a:r>
            <a:r>
              <a:rPr lang="ko-KR" altLang="en-US" dirty="0" err="1"/>
              <a:t>캐글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D159DC8-1BEB-B65B-4687-C00FF7560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42" y="2648914"/>
            <a:ext cx="4525135" cy="1894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76D90D-3A6D-FC3F-FD5F-FD8BE0B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42" y="4949073"/>
            <a:ext cx="4525135" cy="1410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02019-04F6-75DC-C642-52A6D456E13F}"/>
              </a:ext>
            </a:extLst>
          </p:cNvPr>
          <p:cNvSpPr txBox="1"/>
          <p:nvPr/>
        </p:nvSpPr>
        <p:spPr>
          <a:xfrm>
            <a:off x="576318" y="1488432"/>
            <a:ext cx="358944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필요한 데이터 유형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4AB8F3-1A44-1FBE-9233-B913B71515B9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6FA0A-9EB9-20D3-CE58-11E3790C39F8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67388C-CDE4-0DED-9773-DE32D8794BE3}"/>
              </a:ext>
            </a:extLst>
          </p:cNvPr>
          <p:cNvSpPr txBox="1"/>
          <p:nvPr/>
        </p:nvSpPr>
        <p:spPr>
          <a:xfrm>
            <a:off x="7617003" y="3596813"/>
            <a:ext cx="4519246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외국인 표정 데이터 </a:t>
            </a:r>
            <a:r>
              <a:rPr lang="en-US" altLang="ko-KR" dirty="0"/>
              <a:t>-&gt; </a:t>
            </a:r>
            <a:r>
              <a:rPr lang="ko-KR" altLang="en-US" dirty="0"/>
              <a:t>표정 당 </a:t>
            </a:r>
            <a:r>
              <a:rPr lang="en-US" altLang="ko-KR" dirty="0"/>
              <a:t>2000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ko-KR" altLang="en-US" dirty="0"/>
              <a:t>동양인 표정 데이터 </a:t>
            </a:r>
            <a:r>
              <a:rPr lang="en-US" altLang="ko-KR" dirty="0"/>
              <a:t>-&gt; </a:t>
            </a:r>
            <a:r>
              <a:rPr lang="ko-KR" altLang="en-US" dirty="0"/>
              <a:t>표정 당 </a:t>
            </a:r>
            <a:r>
              <a:rPr lang="en-US" altLang="ko-KR" dirty="0"/>
              <a:t>70000</a:t>
            </a:r>
            <a:r>
              <a:rPr lang="ko-KR" altLang="en-US" dirty="0"/>
              <a:t>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일부 감정 데이터 중 노이즈가</a:t>
            </a:r>
            <a:endParaRPr lang="en-US" altLang="ko-KR" dirty="0"/>
          </a:p>
          <a:p>
            <a:r>
              <a:rPr lang="ko-KR" altLang="en-US" dirty="0"/>
              <a:t>낀 데이터를 확인하여 필터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491273" y="2419562"/>
            <a:ext cx="320986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1">
              <a:buClr>
                <a:schemeClr val="bg1"/>
              </a:buClr>
              <a:buNone/>
              <a:defRPr/>
            </a:pPr>
            <a:r>
              <a:rPr sz="2000" b="1" i="0" strike="noStrike" dirty="0" err="1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입꼬리와</a:t>
            </a:r>
            <a:r>
              <a:rPr sz="2000" b="1" i="0" strike="noStrike" dirty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2000" b="1" i="0" strike="noStrike" dirty="0" err="1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눈이</a:t>
            </a:r>
            <a:r>
              <a:rPr sz="2000" b="1" i="0" strike="noStrike" dirty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2000" b="1" kern="1200" spc="0" dirty="0">
                <a:solidFill>
                  <a:srgbClr val="000000"/>
                </a:solidFill>
                <a:latin typeface="Arial"/>
                <a:ea typeface="굴림"/>
                <a:cs typeface="+mn-cs"/>
              </a:rPr>
              <a:t>쳐</a:t>
            </a:r>
            <a:r>
              <a:rPr lang="ko-KR" altLang="en-US" sz="2000" b="1" i="0" strike="noStrike" dirty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짐</a:t>
            </a:r>
            <a:endParaRPr lang="en-US" altLang="ko-KR" sz="2000" b="1" i="0" strike="noStrike" dirty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42097" y="3596813"/>
            <a:ext cx="9107805" cy="3629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sz="18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075" y="2934857"/>
            <a:ext cx="3620423" cy="2848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79816" y="2934857"/>
            <a:ext cx="2888869" cy="2858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4015021" y="2422933"/>
            <a:ext cx="320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i="0" strike="noStrike" dirty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      </a:t>
            </a:r>
            <a:r>
              <a:rPr sz="2000" b="1" i="0" strike="noStrike" dirty="0" err="1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눈만</a:t>
            </a:r>
            <a:r>
              <a:rPr sz="2000" b="1" i="0" strike="noStrike" dirty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2000" b="1" i="0" strike="noStrike" dirty="0" err="1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찡그린</a:t>
            </a:r>
            <a:r>
              <a:rPr sz="2000" b="1" i="0" strike="noStrike" dirty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2000" b="1" i="0" strike="noStrike" dirty="0" err="1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경우</a:t>
            </a:r>
            <a:r>
              <a:rPr sz="2000" b="1" i="0" strike="noStrike" dirty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2000" b="1" i="0" strike="noStrike" dirty="0" err="1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제외</a:t>
            </a:r>
            <a:endParaRPr lang="ko-KR" altLang="en-US" sz="2000" b="1" i="0" strike="noStrike" dirty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09522-ECE6-9787-A234-A78ABB17F490}"/>
              </a:ext>
            </a:extLst>
          </p:cNvPr>
          <p:cNvSpPr txBox="1"/>
          <p:nvPr/>
        </p:nvSpPr>
        <p:spPr>
          <a:xfrm>
            <a:off x="553156" y="1502795"/>
            <a:ext cx="308610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데이터 확인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전처리</a:t>
            </a:r>
            <a:r>
              <a:rPr lang="en-US" altLang="ko-KR" sz="2400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D9457-588A-1E77-ED69-E3EEC7AF6E19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D49CF-47C9-3A8B-A7AC-D67755D9AD8D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8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755" y="358751"/>
            <a:ext cx="6955159" cy="696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>
                <a:solidFill>
                  <a:schemeClr val="bg1"/>
                </a:solidFill>
              </a:rPr>
              <a:t>최민석</a:t>
            </a:r>
            <a:r>
              <a:rPr lang="en-US" altLang="ko-KR" sz="4000" b="1">
                <a:solidFill>
                  <a:schemeClr val="bg1"/>
                </a:solidFill>
              </a:rPr>
              <a:t>(AI) </a:t>
            </a:r>
            <a:r>
              <a:rPr lang="ko-KR" altLang="en-US" sz="4000" b="1">
                <a:solidFill>
                  <a:schemeClr val="bg1"/>
                </a:solidFill>
              </a:rPr>
              <a:t>진행사항 </a:t>
            </a:r>
            <a:r>
              <a:rPr lang="en-US" altLang="ko-KR" sz="4000" b="1">
                <a:solidFill>
                  <a:schemeClr val="bg1"/>
                </a:solidFill>
              </a:rPr>
              <a:t>-</a:t>
            </a:r>
            <a:r>
              <a:rPr lang="ko-KR" altLang="en-US" sz="4000" b="1">
                <a:solidFill>
                  <a:schemeClr val="bg1"/>
                </a:solidFill>
              </a:rPr>
              <a:t> 공부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156" y="3436668"/>
            <a:ext cx="3312599" cy="2555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53044" y="3436668"/>
            <a:ext cx="4155245" cy="2555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95578" y="3429000"/>
            <a:ext cx="2467060" cy="2543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450084" y="2223831"/>
            <a:ext cx="9465469" cy="880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dirty="0"/>
              <a:t>약간의 </a:t>
            </a:r>
            <a:r>
              <a:rPr lang="ko-KR" altLang="en-US" sz="2600" dirty="0" err="1"/>
              <a:t>기쁜표정이나</a:t>
            </a:r>
            <a:r>
              <a:rPr lang="ko-KR" altLang="en-US" sz="2600" dirty="0"/>
              <a:t> 약간의 </a:t>
            </a:r>
            <a:r>
              <a:rPr lang="ko-KR" altLang="en-US" sz="2600" dirty="0" err="1"/>
              <a:t>슬픈표정이라고</a:t>
            </a:r>
            <a:r>
              <a:rPr lang="ko-KR" altLang="en-US" sz="2600" dirty="0"/>
              <a:t> </a:t>
            </a:r>
          </a:p>
          <a:p>
            <a:pPr>
              <a:defRPr/>
            </a:pPr>
            <a:r>
              <a:rPr lang="ko-KR" altLang="en-US" sz="2600" dirty="0"/>
              <a:t>생각되는 것도 무표정으로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834886-14D5-B34A-77DA-E1B13152F44B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65C26-B3EE-222E-575A-F9590379FA08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EF783-524F-FC9D-1A9A-F59A178D15F7}"/>
              </a:ext>
            </a:extLst>
          </p:cNvPr>
          <p:cNvSpPr txBox="1"/>
          <p:nvPr/>
        </p:nvSpPr>
        <p:spPr>
          <a:xfrm>
            <a:off x="553156" y="1517629"/>
            <a:ext cx="308610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데이터 확인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전처리</a:t>
            </a:r>
            <a:r>
              <a:rPr lang="en-US" altLang="ko-KR" sz="2400" b="1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760" y="244669"/>
            <a:ext cx="629691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최종 목표 및 향후 계획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1A3D97-7D3E-D2D0-BA64-B36A492261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E4D8-2FBF-D741-E4A9-DACFF620D581}"/>
              </a:ext>
            </a:extLst>
          </p:cNvPr>
          <p:cNvSpPr txBox="1"/>
          <p:nvPr/>
        </p:nvSpPr>
        <p:spPr>
          <a:xfrm>
            <a:off x="4535289" y="2998113"/>
            <a:ext cx="31214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Introduce</a:t>
            </a:r>
          </a:p>
        </p:txBody>
      </p:sp>
    </p:spTree>
    <p:extLst>
      <p:ext uri="{BB962C8B-B14F-4D97-AF65-F5344CB8AC3E}">
        <p14:creationId xmlns:p14="http://schemas.microsoft.com/office/powerpoint/2010/main" val="4181170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EE340E-F333-9C9A-6E8A-0938251F5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146" y="3014534"/>
            <a:ext cx="2629176" cy="19718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A164DC-8E96-738F-2BD2-3D77ADCAD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3282507"/>
            <a:ext cx="1610779" cy="1610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0C5C296-0C7A-BD6B-A50D-5615E5F276CA}"/>
              </a:ext>
            </a:extLst>
          </p:cNvPr>
          <p:cNvSpPr/>
          <p:nvPr/>
        </p:nvSpPr>
        <p:spPr>
          <a:xfrm>
            <a:off x="8916812" y="3892106"/>
            <a:ext cx="756356" cy="22577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855C6B9-512D-3A37-1DFA-C3E5E83EF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89" y="2007784"/>
            <a:ext cx="4801009" cy="4514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F96AD8-73E8-6EF1-EC84-A272D5D113F5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4C2D9-CF37-3B6C-49DE-03DEE967E385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BBB6D-B7CA-9B1F-6F6E-79018B340E8A}"/>
              </a:ext>
            </a:extLst>
          </p:cNvPr>
          <p:cNvSpPr txBox="1"/>
          <p:nvPr/>
        </p:nvSpPr>
        <p:spPr>
          <a:xfrm>
            <a:off x="437856" y="1432747"/>
            <a:ext cx="308610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데이터 확인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전처리</a:t>
            </a:r>
            <a:r>
              <a:rPr lang="en-US" altLang="ko-KR" sz="2400" b="1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680694-07A5-96CC-2E58-3F1C31D0B620}"/>
              </a:ext>
            </a:extLst>
          </p:cNvPr>
          <p:cNvSpPr/>
          <p:nvPr/>
        </p:nvSpPr>
        <p:spPr>
          <a:xfrm>
            <a:off x="757549" y="2507530"/>
            <a:ext cx="5024224" cy="3459633"/>
          </a:xfrm>
          <a:prstGeom prst="rect">
            <a:avLst/>
          </a:prstGeom>
          <a:solidFill>
            <a:srgbClr val="E6EEF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D0F400-610C-0740-7376-234C5C6335CB}"/>
              </a:ext>
            </a:extLst>
          </p:cNvPr>
          <p:cNvSpPr/>
          <p:nvPr/>
        </p:nvSpPr>
        <p:spPr>
          <a:xfrm>
            <a:off x="6410227" y="2507530"/>
            <a:ext cx="5024224" cy="3459633"/>
          </a:xfrm>
          <a:prstGeom prst="rect">
            <a:avLst/>
          </a:prstGeom>
          <a:solidFill>
            <a:srgbClr val="E6EEF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5F25E7-F06E-8438-E464-8009C5E2F931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9B5A8-F8E9-8C77-1521-BB51DCBDA21D}"/>
              </a:ext>
            </a:extLst>
          </p:cNvPr>
          <p:cNvSpPr txBox="1"/>
          <p:nvPr/>
        </p:nvSpPr>
        <p:spPr>
          <a:xfrm>
            <a:off x="1032497" y="2699866"/>
            <a:ext cx="4474327" cy="39087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훈련 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en-US" altLang="ko-KR" dirty="0"/>
              <a:t>-  </a:t>
            </a:r>
            <a:r>
              <a:rPr lang="ko-KR" altLang="en-US" dirty="0"/>
              <a:t>외국인 표정 데이터 </a:t>
            </a:r>
            <a:r>
              <a:rPr lang="en-US" altLang="ko-KR" dirty="0"/>
              <a:t>-&gt; </a:t>
            </a:r>
            <a:r>
              <a:rPr lang="ko-KR" altLang="en-US" dirty="0"/>
              <a:t>표정 당 </a:t>
            </a:r>
            <a:r>
              <a:rPr lang="en-US" altLang="ko-KR" dirty="0"/>
              <a:t>1000</a:t>
            </a:r>
            <a:r>
              <a:rPr lang="ko-KR" altLang="en-US" dirty="0"/>
              <a:t>장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en-US" altLang="ko-KR" dirty="0"/>
              <a:t>-  </a:t>
            </a:r>
            <a:r>
              <a:rPr lang="ko-KR" altLang="en-US" dirty="0"/>
              <a:t>동양인 표정 데이터 </a:t>
            </a:r>
            <a:r>
              <a:rPr lang="en-US" altLang="ko-KR" dirty="0"/>
              <a:t>-&gt; </a:t>
            </a:r>
            <a:r>
              <a:rPr lang="ko-KR" altLang="en-US" dirty="0"/>
              <a:t>표정 당 </a:t>
            </a:r>
            <a:r>
              <a:rPr lang="en-US" altLang="ko-KR" dirty="0"/>
              <a:t>2000</a:t>
            </a:r>
            <a:r>
              <a:rPr lang="ko-KR" altLang="en-US" dirty="0"/>
              <a:t>장</a:t>
            </a:r>
            <a:endParaRPr lang="en-US" altLang="ko-KR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총 </a:t>
            </a:r>
            <a:r>
              <a:rPr lang="en-US" altLang="ko-KR" dirty="0"/>
              <a:t>15000</a:t>
            </a:r>
            <a:r>
              <a:rPr lang="ko-KR" altLang="en-US" dirty="0"/>
              <a:t>장 </a:t>
            </a:r>
            <a:endParaRPr lang="en-US" altLang="ko-KR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b="1" dirty="0"/>
              <a:t>평가 데이터</a:t>
            </a:r>
            <a:endParaRPr lang="en-US" altLang="ko-KR" b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외국인 표정 데이터 </a:t>
            </a:r>
            <a:r>
              <a:rPr lang="en-US" altLang="ko-KR" dirty="0"/>
              <a:t>-&gt; </a:t>
            </a:r>
            <a:r>
              <a:rPr lang="ko-KR" altLang="en-US" dirty="0"/>
              <a:t>표정 당 </a:t>
            </a:r>
            <a:r>
              <a:rPr lang="en-US" altLang="ko-KR" dirty="0"/>
              <a:t>100</a:t>
            </a:r>
            <a:r>
              <a:rPr lang="ko-KR" altLang="en-US" dirty="0"/>
              <a:t>장</a:t>
            </a:r>
            <a:endParaRPr lang="en-US" altLang="ko-KR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동양인 표정 데이터 </a:t>
            </a:r>
            <a:r>
              <a:rPr lang="en-US" altLang="ko-KR" dirty="0"/>
              <a:t>-&gt; </a:t>
            </a:r>
            <a:r>
              <a:rPr lang="ko-KR" altLang="en-US" dirty="0"/>
              <a:t>표정 당 </a:t>
            </a:r>
            <a:r>
              <a:rPr lang="en-US" altLang="ko-KR" dirty="0"/>
              <a:t>200</a:t>
            </a:r>
            <a:r>
              <a:rPr lang="ko-KR" altLang="en-US" dirty="0"/>
              <a:t>장</a:t>
            </a:r>
            <a:endParaRPr lang="en-US" altLang="ko-KR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총 </a:t>
            </a:r>
            <a:r>
              <a:rPr lang="en-US" altLang="ko-KR" dirty="0"/>
              <a:t>1500</a:t>
            </a:r>
            <a:r>
              <a:rPr lang="ko-KR" altLang="en-US" dirty="0"/>
              <a:t>장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02CCE-0545-7655-1DD6-D56B4322116E}"/>
              </a:ext>
            </a:extLst>
          </p:cNvPr>
          <p:cNvSpPr txBox="1"/>
          <p:nvPr/>
        </p:nvSpPr>
        <p:spPr>
          <a:xfrm>
            <a:off x="2268674" y="1832239"/>
            <a:ext cx="183255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데이터 확인</a:t>
            </a:r>
            <a:endParaRPr lang="en-US" altLang="ko-K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CE0D9-5DD8-22FA-0E88-2EE70363CACE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FB143-C6ED-5776-052D-1D27620520B7}"/>
              </a:ext>
            </a:extLst>
          </p:cNvPr>
          <p:cNvSpPr txBox="1"/>
          <p:nvPr/>
        </p:nvSpPr>
        <p:spPr>
          <a:xfrm>
            <a:off x="8177673" y="1832239"/>
            <a:ext cx="15247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학습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35AF1-0200-6781-3748-A2999B559820}"/>
              </a:ext>
            </a:extLst>
          </p:cNvPr>
          <p:cNvSpPr txBox="1"/>
          <p:nvPr/>
        </p:nvSpPr>
        <p:spPr>
          <a:xfrm>
            <a:off x="6529848" y="2693381"/>
            <a:ext cx="4904603" cy="35548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/>
              <a:t>학습 </a:t>
            </a:r>
            <a:r>
              <a:rPr lang="ko-KR" altLang="en-US" b="1" dirty="0"/>
              <a:t>목표</a:t>
            </a:r>
            <a:endParaRPr lang="en-US" altLang="ko-KR" b="1" dirty="0"/>
          </a:p>
          <a:p>
            <a:pPr>
              <a:spcBef>
                <a:spcPts val="600"/>
              </a:spcBef>
            </a:pPr>
            <a:r>
              <a:rPr lang="ko-KR" altLang="en-US" dirty="0"/>
              <a:t>감정 클래스의 </a:t>
            </a:r>
            <a:r>
              <a:rPr lang="en-US" altLang="ko-KR" dirty="0"/>
              <a:t>F1-score</a:t>
            </a:r>
            <a:r>
              <a:rPr lang="ko-KR" altLang="en-US" dirty="0"/>
              <a:t> </a:t>
            </a:r>
            <a:r>
              <a:rPr lang="en-US" altLang="ko-KR" dirty="0"/>
              <a:t>&gt; 0.8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/>
              <a:t>동양인 </a:t>
            </a:r>
            <a:r>
              <a:rPr lang="en-US" altLang="ko-KR" dirty="0"/>
              <a:t>: </a:t>
            </a:r>
            <a:r>
              <a:rPr lang="ko-KR" altLang="en-US" dirty="0"/>
              <a:t>외국인 </a:t>
            </a:r>
            <a:r>
              <a:rPr lang="en-US" altLang="ko-KR" dirty="0"/>
              <a:t>= 2:1 </a:t>
            </a:r>
            <a:r>
              <a:rPr lang="ko-KR" altLang="en-US" dirty="0"/>
              <a:t>비율로 훈련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/>
              <a:t>동양인 데이터 추가 학습 </a:t>
            </a:r>
            <a:r>
              <a:rPr lang="en-US" altLang="ko-KR" dirty="0"/>
              <a:t>(</a:t>
            </a:r>
            <a:r>
              <a:rPr lang="ko-KR" altLang="en-US" dirty="0"/>
              <a:t>표정 당 </a:t>
            </a:r>
            <a:r>
              <a:rPr lang="en-US" altLang="ko-KR" dirty="0"/>
              <a:t>3</a:t>
            </a:r>
            <a:r>
              <a:rPr lang="ko-KR" altLang="en-US" dirty="0"/>
              <a:t>천장</a:t>
            </a:r>
            <a:r>
              <a:rPr lang="en-US" altLang="ko-KR" dirty="0"/>
              <a:t>)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/>
              <a:t>파라미터 수정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F1-score</a:t>
            </a:r>
            <a:r>
              <a:rPr lang="ko-KR" altLang="en-US" dirty="0"/>
              <a:t>가 </a:t>
            </a:r>
            <a:r>
              <a:rPr lang="en-US" altLang="ko-KR" dirty="0"/>
              <a:t>0.8</a:t>
            </a:r>
            <a:r>
              <a:rPr lang="ko-KR" altLang="en-US" dirty="0"/>
              <a:t>이 넘으면 종료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B7E6E5-BFBA-29E4-B829-4729683769D1}"/>
              </a:ext>
            </a:extLst>
          </p:cNvPr>
          <p:cNvCxnSpPr>
            <a:cxnSpLocks/>
          </p:cNvCxnSpPr>
          <p:nvPr/>
        </p:nvCxnSpPr>
        <p:spPr>
          <a:xfrm>
            <a:off x="2268674" y="2307423"/>
            <a:ext cx="18303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36155E-A9EE-4346-1EA5-0614837D241E}"/>
              </a:ext>
            </a:extLst>
          </p:cNvPr>
          <p:cNvCxnSpPr>
            <a:cxnSpLocks/>
          </p:cNvCxnSpPr>
          <p:nvPr/>
        </p:nvCxnSpPr>
        <p:spPr>
          <a:xfrm>
            <a:off x="8189741" y="2293904"/>
            <a:ext cx="15127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755" y="358751"/>
            <a:ext cx="6955159" cy="696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최민석</a:t>
            </a:r>
            <a:r>
              <a:rPr lang="en-US" altLang="ko-KR" sz="4000" b="1" dirty="0">
                <a:solidFill>
                  <a:schemeClr val="bg1"/>
                </a:solidFill>
              </a:rPr>
              <a:t>(AI) </a:t>
            </a:r>
            <a:r>
              <a:rPr lang="ko-KR" altLang="en-US" sz="4000" b="1" dirty="0">
                <a:solidFill>
                  <a:schemeClr val="bg1"/>
                </a:solidFill>
              </a:rPr>
              <a:t>진행사항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공부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C7D70-C1CF-EB72-B185-C5EDF94BF41A}"/>
              </a:ext>
            </a:extLst>
          </p:cNvPr>
          <p:cNvSpPr txBox="1"/>
          <p:nvPr/>
        </p:nvSpPr>
        <p:spPr>
          <a:xfrm>
            <a:off x="753221" y="6419002"/>
            <a:ext cx="277073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이미지를 </a:t>
            </a:r>
            <a:r>
              <a:rPr lang="ko-KR" altLang="en-US" sz="1400" dirty="0" err="1"/>
              <a:t>라벨링하여</a:t>
            </a:r>
            <a:r>
              <a:rPr lang="ko-KR" altLang="en-US" sz="1400" dirty="0"/>
              <a:t> </a:t>
            </a:r>
            <a:r>
              <a:rPr lang="en-US" altLang="ko-KR" sz="1400" dirty="0"/>
              <a:t>csv</a:t>
            </a:r>
            <a:r>
              <a:rPr lang="ko-KR" altLang="en-US" sz="1400" dirty="0"/>
              <a:t>로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7D15E-40E0-331E-6565-65EEF5D3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6" y="1940105"/>
            <a:ext cx="3409051" cy="4363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F2D5BC-B290-D309-DF7B-1C2E58667B3D}"/>
              </a:ext>
            </a:extLst>
          </p:cNvPr>
          <p:cNvSpPr txBox="1"/>
          <p:nvPr/>
        </p:nvSpPr>
        <p:spPr>
          <a:xfrm>
            <a:off x="365760" y="1362916"/>
            <a:ext cx="297389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모델 파인 튜닝 코드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E5FFC-FD3B-AFD8-FD7B-A5ADD21EF724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1789C-8986-8A65-E19D-AB3E530570D3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1A89B0-1D82-0C0D-01ED-043B9B4B0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440" y="1940104"/>
            <a:ext cx="3465484" cy="4363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641F59-3CA4-AD64-094C-6A81AC04FCE6}"/>
              </a:ext>
            </a:extLst>
          </p:cNvPr>
          <p:cNvSpPr txBox="1"/>
          <p:nvPr/>
        </p:nvSpPr>
        <p:spPr>
          <a:xfrm>
            <a:off x="5593981" y="6419001"/>
            <a:ext cx="13244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주요 파라미터</a:t>
            </a:r>
            <a:endParaRPr lang="en-US" altLang="ko-KR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0B68356-91B5-85EC-F716-9BE94AC7E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436154"/>
              </p:ext>
            </p:extLst>
          </p:nvPr>
        </p:nvGraphicFramePr>
        <p:xfrm>
          <a:off x="8637438" y="2621790"/>
          <a:ext cx="2879366" cy="30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2999">
                  <a:extLst>
                    <a:ext uri="{9D8B030D-6E8A-4147-A177-3AD203B41FA5}">
                      <a16:colId xmlns:a16="http://schemas.microsoft.com/office/drawing/2014/main" val="1578950590"/>
                    </a:ext>
                  </a:extLst>
                </a:gridCol>
                <a:gridCol w="1656367">
                  <a:extLst>
                    <a:ext uri="{9D8B030D-6E8A-4147-A177-3AD203B41FA5}">
                      <a16:colId xmlns:a16="http://schemas.microsoft.com/office/drawing/2014/main" val="3482598961"/>
                    </a:ext>
                  </a:extLst>
                </a:gridCol>
              </a:tblGrid>
              <a:tr h="5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정규화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353"/>
                  </a:ext>
                </a:extLst>
              </a:tr>
              <a:tr h="5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학습률</a:t>
                      </a:r>
                      <a:endParaRPr lang="ko-KR" altLang="en-US" sz="18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1e-4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335555"/>
                  </a:ext>
                </a:extLst>
              </a:tr>
              <a:tr h="5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SGD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adam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67242"/>
                  </a:ext>
                </a:extLst>
              </a:tr>
              <a:tr h="5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배치 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92236"/>
                  </a:ext>
                </a:extLst>
              </a:tr>
              <a:tr h="5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에폭</a:t>
                      </a:r>
                      <a:endParaRPr lang="ko-KR" altLang="en-US" sz="18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314558"/>
                  </a:ext>
                </a:extLst>
              </a:tr>
              <a:tr h="5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코드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파이토치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416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2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B3BCE2-AA78-B05D-526D-38504037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" y="1868140"/>
            <a:ext cx="3516119" cy="4708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6DAB50-6AC2-7E0D-DC5D-C49AB7B6C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997" y="2873215"/>
            <a:ext cx="5915368" cy="205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6861806-AE0B-7334-77F8-39E5FAE1D165}"/>
              </a:ext>
            </a:extLst>
          </p:cNvPr>
          <p:cNvSpPr/>
          <p:nvPr/>
        </p:nvSpPr>
        <p:spPr>
          <a:xfrm>
            <a:off x="4370416" y="3705415"/>
            <a:ext cx="1051919" cy="387426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17BA9-844C-7A98-EFFF-72A2030E2366}"/>
              </a:ext>
            </a:extLst>
          </p:cNvPr>
          <p:cNvSpPr txBox="1"/>
          <p:nvPr/>
        </p:nvSpPr>
        <p:spPr>
          <a:xfrm>
            <a:off x="365760" y="1350623"/>
            <a:ext cx="15247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모델 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F0274D-5D7E-0E2A-1E46-EC85EDC860F2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2213A-A551-28AE-203D-5E4E36475CF5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97D226-E931-173C-60B6-19C8F82C7B8D}"/>
              </a:ext>
            </a:extLst>
          </p:cNvPr>
          <p:cNvSpPr/>
          <p:nvPr/>
        </p:nvSpPr>
        <p:spPr>
          <a:xfrm>
            <a:off x="8369552" y="3987538"/>
            <a:ext cx="731112" cy="256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57551EE-7E99-6818-C6BF-3E103355E933}"/>
              </a:ext>
            </a:extLst>
          </p:cNvPr>
          <p:cNvSpPr/>
          <p:nvPr/>
        </p:nvSpPr>
        <p:spPr>
          <a:xfrm>
            <a:off x="8369552" y="4184483"/>
            <a:ext cx="731112" cy="256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7F83FA-503C-3258-C9E0-07C54D8B363C}"/>
              </a:ext>
            </a:extLst>
          </p:cNvPr>
          <p:cNvCxnSpPr>
            <a:stCxn id="11" idx="4"/>
          </p:cNvCxnSpPr>
          <p:nvPr/>
        </p:nvCxnSpPr>
        <p:spPr>
          <a:xfrm>
            <a:off x="8735108" y="4441418"/>
            <a:ext cx="0" cy="941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CC96C5-1FA8-E30C-857B-907DC6C54BD9}"/>
              </a:ext>
            </a:extLst>
          </p:cNvPr>
          <p:cNvSpPr txBox="1"/>
          <p:nvPr/>
        </p:nvSpPr>
        <p:spPr>
          <a:xfrm>
            <a:off x="7192651" y="5579650"/>
            <a:ext cx="32816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평가 기준에 미치지 않는 결과</a:t>
            </a:r>
          </a:p>
        </p:txBody>
      </p:sp>
    </p:spTree>
    <p:extLst>
      <p:ext uri="{BB962C8B-B14F-4D97-AF65-F5344CB8AC3E}">
        <p14:creationId xmlns:p14="http://schemas.microsoft.com/office/powerpoint/2010/main" val="199467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755" y="358751"/>
            <a:ext cx="6955159" cy="696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>
                <a:solidFill>
                  <a:schemeClr val="bg1"/>
                </a:solidFill>
              </a:rPr>
              <a:t>최민석</a:t>
            </a:r>
            <a:r>
              <a:rPr lang="en-US" altLang="ko-KR" sz="4000" b="1">
                <a:solidFill>
                  <a:schemeClr val="bg1"/>
                </a:solidFill>
              </a:rPr>
              <a:t>(AI) </a:t>
            </a:r>
            <a:r>
              <a:rPr lang="ko-KR" altLang="en-US" sz="4000" b="1">
                <a:solidFill>
                  <a:schemeClr val="bg1"/>
                </a:solidFill>
              </a:rPr>
              <a:t>진행사항 </a:t>
            </a:r>
            <a:r>
              <a:rPr lang="en-US" altLang="ko-KR" sz="4000" b="1">
                <a:solidFill>
                  <a:schemeClr val="bg1"/>
                </a:solidFill>
              </a:rPr>
              <a:t>-</a:t>
            </a:r>
            <a:r>
              <a:rPr lang="ko-KR" altLang="en-US" sz="4000" b="1">
                <a:solidFill>
                  <a:schemeClr val="bg1"/>
                </a:solidFill>
              </a:rPr>
              <a:t> 공부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17894D-F86D-C7D3-4C26-34DF6B92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1" y="1966153"/>
            <a:ext cx="3406758" cy="4302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2BBF2C-1F98-C9BE-C279-097134754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259" y="1966154"/>
            <a:ext cx="3476816" cy="4302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88795-44AD-F1A8-BF05-B0BBAC7465C5}"/>
              </a:ext>
            </a:extLst>
          </p:cNvPr>
          <p:cNvSpPr txBox="1"/>
          <p:nvPr/>
        </p:nvSpPr>
        <p:spPr>
          <a:xfrm>
            <a:off x="365760" y="1345687"/>
            <a:ext cx="224933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모델 결과 코딩</a:t>
            </a: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96DEAA-451D-D00B-C8D2-98DE006285B7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EE087-0D3A-C36B-0B36-2FF42102926F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72BB1-7366-CFF5-EF67-F2304CCCB2E3}"/>
              </a:ext>
            </a:extLst>
          </p:cNvPr>
          <p:cNvSpPr txBox="1"/>
          <p:nvPr/>
        </p:nvSpPr>
        <p:spPr>
          <a:xfrm>
            <a:off x="7829178" y="2933700"/>
            <a:ext cx="954107" cy="245657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/>
              <a:t>무표정</a:t>
            </a:r>
            <a:endParaRPr lang="en-US" altLang="ko-KR" sz="2000" b="1" dirty="0"/>
          </a:p>
          <a:p>
            <a:pPr algn="ctr">
              <a:lnSpc>
                <a:spcPct val="200000"/>
              </a:lnSpc>
            </a:pPr>
            <a:r>
              <a:rPr lang="ko-KR" altLang="en-US" sz="2000" b="1" dirty="0"/>
              <a:t>기쁨</a:t>
            </a:r>
            <a:endParaRPr lang="en-US" altLang="ko-KR" sz="2000" b="1" dirty="0"/>
          </a:p>
          <a:p>
            <a:pPr algn="ctr">
              <a:lnSpc>
                <a:spcPct val="200000"/>
              </a:lnSpc>
            </a:pPr>
            <a:r>
              <a:rPr lang="ko-KR" altLang="en-US" sz="2000" b="1" dirty="0"/>
              <a:t>분노</a:t>
            </a:r>
            <a:endParaRPr lang="en-US" altLang="ko-KR" sz="2000" b="1" dirty="0"/>
          </a:p>
          <a:p>
            <a:pPr algn="ctr">
              <a:lnSpc>
                <a:spcPct val="200000"/>
              </a:lnSpc>
            </a:pPr>
            <a:r>
              <a:rPr lang="ko-KR" altLang="en-US" sz="2000" b="1" dirty="0"/>
              <a:t>슬픔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9EAA9-CA92-BC72-3C63-0B0FD8948325}"/>
              </a:ext>
            </a:extLst>
          </p:cNvPr>
          <p:cNvSpPr txBox="1"/>
          <p:nvPr/>
        </p:nvSpPr>
        <p:spPr>
          <a:xfrm>
            <a:off x="8481578" y="2528021"/>
            <a:ext cx="19817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Predicted Probability</a:t>
            </a: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수치 </a:t>
            </a:r>
            <a:r>
              <a:rPr lang="en-US" altLang="ko-KR" sz="1400" b="1" dirty="0">
                <a:solidFill>
                  <a:srgbClr val="C00000"/>
                </a:solidFill>
              </a:rPr>
              <a:t>0.4 </a:t>
            </a:r>
            <a:r>
              <a:rPr lang="ko-KR" altLang="en-US" sz="1400" b="1" dirty="0">
                <a:solidFill>
                  <a:srgbClr val="C00000"/>
                </a:solidFill>
              </a:rPr>
              <a:t>이상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386AF45-B5BB-B107-713F-A8EC38F35E7E}"/>
              </a:ext>
            </a:extLst>
          </p:cNvPr>
          <p:cNvCxnSpPr/>
          <p:nvPr/>
        </p:nvCxnSpPr>
        <p:spPr>
          <a:xfrm>
            <a:off x="9010649" y="3305175"/>
            <a:ext cx="92362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3E3DB8-9B0D-2764-C508-D4F3E3625188}"/>
              </a:ext>
            </a:extLst>
          </p:cNvPr>
          <p:cNvCxnSpPr/>
          <p:nvPr/>
        </p:nvCxnSpPr>
        <p:spPr>
          <a:xfrm>
            <a:off x="9010650" y="3914775"/>
            <a:ext cx="92362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2ACFEA2-E908-A032-7B81-A8ADBA4613AE}"/>
              </a:ext>
            </a:extLst>
          </p:cNvPr>
          <p:cNvCxnSpPr/>
          <p:nvPr/>
        </p:nvCxnSpPr>
        <p:spPr>
          <a:xfrm>
            <a:off x="9010650" y="4543425"/>
            <a:ext cx="92362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12811A9-AD2D-C14D-2B92-7D2FB1A0AEDA}"/>
              </a:ext>
            </a:extLst>
          </p:cNvPr>
          <p:cNvCxnSpPr/>
          <p:nvPr/>
        </p:nvCxnSpPr>
        <p:spPr>
          <a:xfrm>
            <a:off x="9010648" y="5162550"/>
            <a:ext cx="92362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E14413-038A-294D-2E20-8AAD1B191370}"/>
              </a:ext>
            </a:extLst>
          </p:cNvPr>
          <p:cNvSpPr txBox="1"/>
          <p:nvPr/>
        </p:nvSpPr>
        <p:spPr>
          <a:xfrm>
            <a:off x="10079514" y="2933700"/>
            <a:ext cx="954107" cy="245657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/>
              <a:t>무표정</a:t>
            </a:r>
            <a:endParaRPr lang="en-US" altLang="ko-KR" sz="2000" b="1" dirty="0"/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행복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격노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통곡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46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E23FD9-4FFF-1696-BB58-4FA4E5BC9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41" y="2043728"/>
            <a:ext cx="6219652" cy="3809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76165B4-7B44-46D3-2847-137EC62EA6B9}"/>
              </a:ext>
            </a:extLst>
          </p:cNvPr>
          <p:cNvSpPr/>
          <p:nvPr/>
        </p:nvSpPr>
        <p:spPr>
          <a:xfrm>
            <a:off x="3790657" y="3869706"/>
            <a:ext cx="924218" cy="25364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589AD7-4434-84A2-3848-1D30C4AD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93" y="2681286"/>
            <a:ext cx="2495898" cy="2534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F20298-B9E2-CDC8-E02B-8919E8FD7CAA}"/>
              </a:ext>
            </a:extLst>
          </p:cNvPr>
          <p:cNvSpPr txBox="1"/>
          <p:nvPr/>
        </p:nvSpPr>
        <p:spPr>
          <a:xfrm>
            <a:off x="380924" y="1543737"/>
            <a:ext cx="27574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POSTMAN </a:t>
            </a:r>
            <a:r>
              <a:rPr lang="ko-KR" altLang="en-US" sz="2400" b="1" dirty="0"/>
              <a:t>테스트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0743C-25CF-4465-2B04-D0F704A6FAB8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2555F-720F-32A7-0766-C8214E472EB0}"/>
              </a:ext>
            </a:extLst>
          </p:cNvPr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(AI)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FF6670-8699-E958-7A5F-F6DFA32F08FA}"/>
              </a:ext>
            </a:extLst>
          </p:cNvPr>
          <p:cNvSpPr/>
          <p:nvPr/>
        </p:nvSpPr>
        <p:spPr>
          <a:xfrm>
            <a:off x="5164540" y="4912388"/>
            <a:ext cx="1517614" cy="402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8D00A00-2C23-2CF7-1B5C-56124FBAE8C8}"/>
              </a:ext>
            </a:extLst>
          </p:cNvPr>
          <p:cNvCxnSpPr/>
          <p:nvPr/>
        </p:nvCxnSpPr>
        <p:spPr>
          <a:xfrm>
            <a:off x="5943600" y="5314952"/>
            <a:ext cx="0" cy="876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4752A2-3E55-FB70-7A24-0EE92E461006}"/>
              </a:ext>
            </a:extLst>
          </p:cNvPr>
          <p:cNvSpPr txBox="1"/>
          <p:nvPr/>
        </p:nvSpPr>
        <p:spPr>
          <a:xfrm>
            <a:off x="4800600" y="6277396"/>
            <a:ext cx="24256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무표정으로 분류 성공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760" y="244669"/>
            <a:ext cx="629691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최종 목표 및 향후 계획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1A3D97-7D3E-D2D0-BA64-B36A492261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E4D8-2FBF-D741-E4A9-DACFF620D581}"/>
              </a:ext>
            </a:extLst>
          </p:cNvPr>
          <p:cNvSpPr txBox="1"/>
          <p:nvPr/>
        </p:nvSpPr>
        <p:spPr>
          <a:xfrm>
            <a:off x="5349649" y="2998113"/>
            <a:ext cx="14927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134634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8AE0A8-E5B4-B1F3-1977-51DDF3D1310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9372"/>
            <a:ext cx="631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남은 구현사항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9BF45D-FAD2-9D60-4DD5-F8222C53FF8F}"/>
              </a:ext>
            </a:extLst>
          </p:cNvPr>
          <p:cNvGrpSpPr/>
          <p:nvPr/>
        </p:nvGrpSpPr>
        <p:grpSpPr>
          <a:xfrm>
            <a:off x="752935" y="1739881"/>
            <a:ext cx="1625600" cy="977711"/>
            <a:chOff x="1781032" y="1660755"/>
            <a:chExt cx="1625600" cy="120663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7BB7F47-BB1E-A367-1F12-283FBEA67614}"/>
                </a:ext>
              </a:extLst>
            </p:cNvPr>
            <p:cNvSpPr/>
            <p:nvPr/>
          </p:nvSpPr>
          <p:spPr>
            <a:xfrm>
              <a:off x="1781032" y="1660755"/>
              <a:ext cx="1625600" cy="1206631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59B42-57BE-B4D4-F605-F80CFFF43900}"/>
                </a:ext>
              </a:extLst>
            </p:cNvPr>
            <p:cNvSpPr txBox="1"/>
            <p:nvPr/>
          </p:nvSpPr>
          <p:spPr>
            <a:xfrm>
              <a:off x="1963608" y="2020628"/>
              <a:ext cx="122231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Frontend</a:t>
              </a:r>
              <a:endParaRPr lang="ko-KR" altLang="en-US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3214B6-4A3C-B323-3403-AAA00F758EB0}"/>
              </a:ext>
            </a:extLst>
          </p:cNvPr>
          <p:cNvGrpSpPr/>
          <p:nvPr/>
        </p:nvGrpSpPr>
        <p:grpSpPr>
          <a:xfrm>
            <a:off x="752935" y="3448099"/>
            <a:ext cx="1625600" cy="977711"/>
            <a:chOff x="1781032" y="1660755"/>
            <a:chExt cx="1625600" cy="120663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C2B1E41-67AC-995C-8C9A-B05C8C804C71}"/>
                </a:ext>
              </a:extLst>
            </p:cNvPr>
            <p:cNvSpPr/>
            <p:nvPr/>
          </p:nvSpPr>
          <p:spPr>
            <a:xfrm>
              <a:off x="1781032" y="1660755"/>
              <a:ext cx="1625600" cy="1206631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96D647-7A9D-8734-A512-731A2416105D}"/>
                </a:ext>
              </a:extLst>
            </p:cNvPr>
            <p:cNvSpPr txBox="1"/>
            <p:nvPr/>
          </p:nvSpPr>
          <p:spPr>
            <a:xfrm>
              <a:off x="1963608" y="2020629"/>
              <a:ext cx="1222310" cy="4558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Backend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5F1DD9C-A5EB-E3FF-5D62-61A40169AF65}"/>
              </a:ext>
            </a:extLst>
          </p:cNvPr>
          <p:cNvGrpSpPr/>
          <p:nvPr/>
        </p:nvGrpSpPr>
        <p:grpSpPr>
          <a:xfrm>
            <a:off x="752935" y="5156317"/>
            <a:ext cx="1625600" cy="977711"/>
            <a:chOff x="1781032" y="1660755"/>
            <a:chExt cx="1625600" cy="120663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9013D1A-3A06-0921-4FC3-536FADC3BE89}"/>
                </a:ext>
              </a:extLst>
            </p:cNvPr>
            <p:cNvSpPr/>
            <p:nvPr/>
          </p:nvSpPr>
          <p:spPr>
            <a:xfrm>
              <a:off x="1781032" y="1660755"/>
              <a:ext cx="1625600" cy="1206631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9CBDAC-61E1-6E1B-BD5F-28C9EC7B27C6}"/>
                </a:ext>
              </a:extLst>
            </p:cNvPr>
            <p:cNvSpPr txBox="1"/>
            <p:nvPr/>
          </p:nvSpPr>
          <p:spPr>
            <a:xfrm>
              <a:off x="1963608" y="2020629"/>
              <a:ext cx="1222310" cy="4558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AI</a:t>
              </a:r>
              <a:endParaRPr lang="ko-KR" altLang="en-US" b="1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ED2D282-C0F7-F0DF-A4A0-00005B030AA1}"/>
              </a:ext>
            </a:extLst>
          </p:cNvPr>
          <p:cNvSpPr txBox="1"/>
          <p:nvPr/>
        </p:nvSpPr>
        <p:spPr>
          <a:xfrm>
            <a:off x="2656361" y="5460506"/>
            <a:ext cx="19639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/>
              <a:t>지속적 모델 개선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C75270-B85A-710C-FE4F-2DC430CECC71}"/>
              </a:ext>
            </a:extLst>
          </p:cNvPr>
          <p:cNvSpPr txBox="1"/>
          <p:nvPr/>
        </p:nvSpPr>
        <p:spPr>
          <a:xfrm>
            <a:off x="2656361" y="3739698"/>
            <a:ext cx="303640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APP</a:t>
            </a:r>
            <a:r>
              <a:rPr lang="ko-KR" altLang="en-US" b="1" dirty="0"/>
              <a:t> 배포를 위한 서버 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74020-2286-CBD4-2001-646BC523C1A8}"/>
              </a:ext>
            </a:extLst>
          </p:cNvPr>
          <p:cNvSpPr txBox="1"/>
          <p:nvPr/>
        </p:nvSpPr>
        <p:spPr>
          <a:xfrm>
            <a:off x="2656361" y="1513155"/>
            <a:ext cx="6965368" cy="143116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로딩 페이지</a:t>
            </a:r>
            <a:r>
              <a:rPr lang="en-US" altLang="ko-KR" b="1" dirty="0"/>
              <a:t>, </a:t>
            </a:r>
            <a:r>
              <a:rPr lang="ko-KR" altLang="en-US" b="1" dirty="0"/>
              <a:t>캘린더 페이지</a:t>
            </a:r>
            <a:r>
              <a:rPr lang="en-US" altLang="ko-KR" b="1" dirty="0"/>
              <a:t>, AI</a:t>
            </a:r>
            <a:r>
              <a:rPr lang="ko-KR" altLang="en-US" b="1" dirty="0"/>
              <a:t>일기요약 페이지 디자인 구현 완성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b="1" dirty="0"/>
              <a:t>캘린더 내 감정</a:t>
            </a:r>
            <a:r>
              <a:rPr lang="en-US" altLang="ko-KR" b="1" dirty="0"/>
              <a:t>(Emoji)</a:t>
            </a:r>
            <a:r>
              <a:rPr lang="ko-KR" altLang="en-US" b="1" dirty="0"/>
              <a:t> 및 일기 관리</a:t>
            </a:r>
            <a:r>
              <a:rPr lang="en-US" altLang="ko-KR" b="1" dirty="0"/>
              <a:t>(</a:t>
            </a:r>
            <a:r>
              <a:rPr lang="ko-KR" altLang="en-US" b="1" dirty="0"/>
              <a:t>작성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, </a:t>
            </a:r>
            <a:r>
              <a:rPr lang="ko-KR" altLang="en-US" b="1" dirty="0"/>
              <a:t>삭제</a:t>
            </a:r>
            <a:r>
              <a:rPr lang="en-US" altLang="ko-KR" b="1" dirty="0"/>
              <a:t>)</a:t>
            </a:r>
          </a:p>
          <a:p>
            <a:pPr>
              <a:spcAft>
                <a:spcPts val="600"/>
              </a:spcAft>
            </a:pPr>
            <a:r>
              <a:rPr lang="en-US" altLang="ko-KR" b="1" dirty="0"/>
              <a:t>AI</a:t>
            </a:r>
            <a:r>
              <a:rPr lang="ko-KR" altLang="en-US" b="1" dirty="0"/>
              <a:t>일기 요약 및 </a:t>
            </a:r>
            <a:r>
              <a:rPr lang="en-US" altLang="ko-KR" b="1" dirty="0"/>
              <a:t>AI</a:t>
            </a:r>
            <a:r>
              <a:rPr lang="ko-KR" altLang="en-US" b="1" dirty="0"/>
              <a:t>일기 </a:t>
            </a:r>
            <a:r>
              <a:rPr lang="ko-KR" altLang="en-US" b="1" dirty="0" err="1"/>
              <a:t>한줄평</a:t>
            </a:r>
            <a:r>
              <a:rPr lang="ko-KR" altLang="en-US" b="1" dirty="0"/>
              <a:t> 기능 연결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b="1" dirty="0"/>
              <a:t>감정에 따른 반응형 서비스 연결</a:t>
            </a:r>
            <a:endParaRPr lang="en-US" altLang="ko-KR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629691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최종 목표 및 향후 계획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5699A08-F73C-065A-BA3F-28C9ECC9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7" b="69504"/>
          <a:stretch/>
        </p:blipFill>
        <p:spPr>
          <a:xfrm>
            <a:off x="0" y="1319409"/>
            <a:ext cx="6882577" cy="2633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F4D19DF-8488-3BB6-67AB-1C72FF68FF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48" t="36410" b="31378"/>
          <a:stretch/>
        </p:blipFill>
        <p:spPr>
          <a:xfrm>
            <a:off x="10305556" y="1190413"/>
            <a:ext cx="1228063" cy="2762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D92F5A2-2CD3-FE55-151A-0160E5E346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37195" r="32787" b="30812"/>
          <a:stretch/>
        </p:blipFill>
        <p:spPr>
          <a:xfrm>
            <a:off x="171450" y="4040059"/>
            <a:ext cx="4629150" cy="2533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B818E50-0117-B346-0A04-D356A71FAD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" t="68215" r="65793"/>
          <a:stretch/>
        </p:blipFill>
        <p:spPr>
          <a:xfrm>
            <a:off x="4827177" y="4065653"/>
            <a:ext cx="2249898" cy="251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4313DE1-4BD9-2E43-3908-ADB20F2025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7" t="36410" r="16294" b="30823"/>
          <a:stretch/>
        </p:blipFill>
        <p:spPr>
          <a:xfrm>
            <a:off x="7316194" y="1199445"/>
            <a:ext cx="1266821" cy="2767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35588ED-D8BB-F3E5-61B7-D3B6033ADE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8" t="69594" r="15626"/>
          <a:stretch/>
        </p:blipFill>
        <p:spPr>
          <a:xfrm>
            <a:off x="8583015" y="1276635"/>
            <a:ext cx="1340518" cy="2612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업데이트 - 무료 상호 작용개 아이콘">
            <a:extLst>
              <a:ext uri="{FF2B5EF4-FFF2-40B4-BE49-F238E27FC236}">
                <a16:creationId xmlns:a16="http://schemas.microsoft.com/office/drawing/2014/main" id="{966C5093-A84D-051E-9B93-84FF46B4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65" y="4489453"/>
            <a:ext cx="1280129" cy="128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플레이 스토어 - 무료 심벌 마크개 아이콘">
            <a:extLst>
              <a:ext uri="{FF2B5EF4-FFF2-40B4-BE49-F238E27FC236}">
                <a16:creationId xmlns:a16="http://schemas.microsoft.com/office/drawing/2014/main" id="{402C5AE7-A8A5-0D27-D7C3-BAB57CEB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81" y="4562951"/>
            <a:ext cx="1206631" cy="120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955C98-40AA-8047-7EAA-F1F07FABDA1F}"/>
              </a:ext>
            </a:extLst>
          </p:cNvPr>
          <p:cNvSpPr txBox="1"/>
          <p:nvPr/>
        </p:nvSpPr>
        <p:spPr>
          <a:xfrm>
            <a:off x="7228087" y="6139970"/>
            <a:ext cx="216116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감정인식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모델 개선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0A009-0722-A0F4-EDA6-C357E8768B9A}"/>
              </a:ext>
            </a:extLst>
          </p:cNvPr>
          <p:cNvSpPr txBox="1"/>
          <p:nvPr/>
        </p:nvSpPr>
        <p:spPr>
          <a:xfrm>
            <a:off x="9712388" y="6139970"/>
            <a:ext cx="207300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‘</a:t>
            </a:r>
            <a:r>
              <a:rPr lang="ko-KR" altLang="en-US" sz="1600" b="1" dirty="0" err="1"/>
              <a:t>기분어때</a:t>
            </a:r>
            <a:r>
              <a:rPr lang="en-US" altLang="ko-KR" sz="1600" b="1" dirty="0"/>
              <a:t>‘ APP </a:t>
            </a:r>
            <a:r>
              <a:rPr lang="ko-KR" altLang="en-US" sz="1600" b="1" dirty="0"/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427509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3D0B2C-545F-CB6E-79DE-DF0DF068455E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55005"/>
            <a:ext cx="6398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최종 목표 및 향후 계획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marL="571500" lvl="0" indent="-571500">
              <a:buFont typeface="Arial"/>
              <a:buChar char="•"/>
              <a:defRPr/>
            </a:pPr>
            <a:endParaRPr lang="ko-KR" alt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FCF15D5-3AD2-BEA8-59CE-07B2BAC97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691681"/>
              </p:ext>
            </p:extLst>
          </p:nvPr>
        </p:nvGraphicFramePr>
        <p:xfrm>
          <a:off x="653382" y="2042809"/>
          <a:ext cx="10885236" cy="4555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017">
                  <a:extLst>
                    <a:ext uri="{9D8B030D-6E8A-4147-A177-3AD203B41FA5}">
                      <a16:colId xmlns:a16="http://schemas.microsoft.com/office/drawing/2014/main" val="2303514055"/>
                    </a:ext>
                  </a:extLst>
                </a:gridCol>
                <a:gridCol w="2305455">
                  <a:extLst>
                    <a:ext uri="{9D8B030D-6E8A-4147-A177-3AD203B41FA5}">
                      <a16:colId xmlns:a16="http://schemas.microsoft.com/office/drawing/2014/main" val="396809121"/>
                    </a:ext>
                  </a:extLst>
                </a:gridCol>
                <a:gridCol w="418289">
                  <a:extLst>
                    <a:ext uri="{9D8B030D-6E8A-4147-A177-3AD203B41FA5}">
                      <a16:colId xmlns:a16="http://schemas.microsoft.com/office/drawing/2014/main" val="1696688326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2924339114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960311508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1087673445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1161804967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1907576244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813408332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4115522396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320878834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3987534484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1782350862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1557365273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4017843901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2791252800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1251144272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1015431677"/>
                    </a:ext>
                  </a:extLst>
                </a:gridCol>
              </a:tblGrid>
              <a:tr h="2985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20212"/>
                  </a:ext>
                </a:extLst>
              </a:tr>
              <a:tr h="2985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210335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아이디어 및 주제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687955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상세 구성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목표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850517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 언어 및 도구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674151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팀스페이스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개발환경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500425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UI/UX </a:t>
                      </a:r>
                      <a:r>
                        <a:rPr lang="ko-KR" altLang="en-US" sz="1400" dirty="0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184585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 기술 개인 공부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979171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엔티티 및 기능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084F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373930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기능 구현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640528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디버깅 및 최적화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084F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566176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요구사항 및 기능 점검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084F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288018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보고서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08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068753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08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133372"/>
                  </a:ext>
                </a:extLst>
              </a:tr>
            </a:tbl>
          </a:graphicData>
        </a:graphic>
      </p:graphicFrame>
      <p:sp>
        <p:nvSpPr>
          <p:cNvPr id="3" name="TextBox 8">
            <a:extLst>
              <a:ext uri="{FF2B5EF4-FFF2-40B4-BE49-F238E27FC236}">
                <a16:creationId xmlns:a16="http://schemas.microsoft.com/office/drawing/2014/main" id="{29D73C9E-EE22-9AE4-6BA5-B14658942957}"/>
              </a:ext>
            </a:extLst>
          </p:cNvPr>
          <p:cNvSpPr txBox="1"/>
          <p:nvPr/>
        </p:nvSpPr>
        <p:spPr>
          <a:xfrm>
            <a:off x="653382" y="1409051"/>
            <a:ext cx="104882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ko-KR" altLang="en-US" sz="2800" b="1">
                <a:solidFill>
                  <a:schemeClr val="tx1"/>
                </a:solidFill>
              </a:rPr>
              <a:t>향후 계획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2C1A1AA-39F8-A654-B7FC-26510ECFC7A0}"/>
              </a:ext>
            </a:extLst>
          </p:cNvPr>
          <p:cNvSpPr/>
          <p:nvPr/>
        </p:nvSpPr>
        <p:spPr>
          <a:xfrm>
            <a:off x="8858468" y="4791199"/>
            <a:ext cx="676589" cy="662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3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40206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C00C49E-06AD-F9C5-3977-7D7099C8ACE8}"/>
              </a:ext>
            </a:extLst>
          </p:cNvPr>
          <p:cNvSpPr/>
          <p:nvPr/>
        </p:nvSpPr>
        <p:spPr>
          <a:xfrm>
            <a:off x="1313508" y="1935133"/>
            <a:ext cx="2300648" cy="23006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감정 - 무료 스마일개 아이콘">
            <a:extLst>
              <a:ext uri="{FF2B5EF4-FFF2-40B4-BE49-F238E27FC236}">
                <a16:creationId xmlns:a16="http://schemas.microsoft.com/office/drawing/2014/main" id="{10C4B955-FA69-FD0C-D32D-81378BD3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83" y="2163396"/>
            <a:ext cx="1717103" cy="171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3327F7-C5C4-F6B5-E302-BFEE75015880}"/>
              </a:ext>
            </a:extLst>
          </p:cNvPr>
          <p:cNvSpPr txBox="1"/>
          <p:nvPr/>
        </p:nvSpPr>
        <p:spPr>
          <a:xfrm>
            <a:off x="1666355" y="4355889"/>
            <a:ext cx="162095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기분어때</a:t>
            </a:r>
            <a:endParaRPr lang="ko-KR" alt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162DB-A0FB-4408-370D-824CDCAEDF41}"/>
              </a:ext>
            </a:extLst>
          </p:cNvPr>
          <p:cNvSpPr txBox="1"/>
          <p:nvPr/>
        </p:nvSpPr>
        <p:spPr>
          <a:xfrm>
            <a:off x="1264940" y="5419039"/>
            <a:ext cx="242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스트레스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우울증에 쉽게 노출되는 현대인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CB255-4F0E-62D9-B077-16EFBF56846F}"/>
              </a:ext>
            </a:extLst>
          </p:cNvPr>
          <p:cNvSpPr txBox="1"/>
          <p:nvPr/>
        </p:nvSpPr>
        <p:spPr>
          <a:xfrm>
            <a:off x="1944475" y="4845587"/>
            <a:ext cx="106471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Feel Check</a:t>
            </a:r>
            <a:endParaRPr lang="ko-KR" altLang="en-US" sz="14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E68275-EDBE-C7F9-8669-452F8222F81D}"/>
              </a:ext>
            </a:extLst>
          </p:cNvPr>
          <p:cNvSpPr/>
          <p:nvPr/>
        </p:nvSpPr>
        <p:spPr>
          <a:xfrm>
            <a:off x="9539251" y="2092127"/>
            <a:ext cx="1968964" cy="426934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002F2C-4887-8D18-F8C9-7BCD5C0E05B6}"/>
              </a:ext>
            </a:extLst>
          </p:cNvPr>
          <p:cNvSpPr/>
          <p:nvPr/>
        </p:nvSpPr>
        <p:spPr>
          <a:xfrm>
            <a:off x="7248605" y="2092127"/>
            <a:ext cx="1968964" cy="426934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EC978E-23DE-DA2A-73C8-42BBD7139745}"/>
              </a:ext>
            </a:extLst>
          </p:cNvPr>
          <p:cNvSpPr/>
          <p:nvPr/>
        </p:nvSpPr>
        <p:spPr>
          <a:xfrm>
            <a:off x="4859455" y="2092127"/>
            <a:ext cx="1968964" cy="426934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0" name="Picture 16" descr="Spring Framework_스프링이란? | H-web Blog">
            <a:extLst>
              <a:ext uri="{FF2B5EF4-FFF2-40B4-BE49-F238E27FC236}">
                <a16:creationId xmlns:a16="http://schemas.microsoft.com/office/drawing/2014/main" id="{12A3D230-FD78-E295-A311-88FCCCF2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3" r="36002" b="43006"/>
          <a:stretch/>
        </p:blipFill>
        <p:spPr bwMode="auto">
          <a:xfrm>
            <a:off x="7917504" y="2169742"/>
            <a:ext cx="687584" cy="7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048873E-663E-392E-4D96-2DBD92FD7B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8" t="9513" r="73214" b="10372"/>
          <a:stretch/>
        </p:blipFill>
        <p:spPr>
          <a:xfrm>
            <a:off x="10056300" y="4377101"/>
            <a:ext cx="1046969" cy="99330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C9ECF48-1414-20CF-5CEB-448822D437FD}"/>
              </a:ext>
            </a:extLst>
          </p:cNvPr>
          <p:cNvGrpSpPr/>
          <p:nvPr/>
        </p:nvGrpSpPr>
        <p:grpSpPr>
          <a:xfrm>
            <a:off x="5382291" y="4391542"/>
            <a:ext cx="955126" cy="955126"/>
            <a:chOff x="6927232" y="4523231"/>
            <a:chExt cx="1004286" cy="1004286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46BA94D-C3EB-ED96-F603-10A993816272}"/>
                </a:ext>
              </a:extLst>
            </p:cNvPr>
            <p:cNvSpPr/>
            <p:nvPr/>
          </p:nvSpPr>
          <p:spPr>
            <a:xfrm>
              <a:off x="6927232" y="4523231"/>
              <a:ext cx="1004286" cy="10042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4" name="Picture 14" descr="엑스포 로고 - 소셜 미디어 및 로고 아이콘">
              <a:extLst>
                <a:ext uri="{FF2B5EF4-FFF2-40B4-BE49-F238E27FC236}">
                  <a16:creationId xmlns:a16="http://schemas.microsoft.com/office/drawing/2014/main" id="{9DD8919D-2759-8311-2C5E-EB3636DDF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9932" y="4660298"/>
              <a:ext cx="730152" cy="73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2AE35C9-E23D-020F-507C-628A37E2B61A}"/>
              </a:ext>
            </a:extLst>
          </p:cNvPr>
          <p:cNvGrpSpPr/>
          <p:nvPr/>
        </p:nvGrpSpPr>
        <p:grpSpPr>
          <a:xfrm>
            <a:off x="5382291" y="2736145"/>
            <a:ext cx="955126" cy="955126"/>
            <a:chOff x="6927232" y="2623353"/>
            <a:chExt cx="1004286" cy="100428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6BC9012-1A39-BE41-5346-2C1DE8435785}"/>
                </a:ext>
              </a:extLst>
            </p:cNvPr>
            <p:cNvSpPr/>
            <p:nvPr/>
          </p:nvSpPr>
          <p:spPr>
            <a:xfrm>
              <a:off x="6927232" y="2623353"/>
              <a:ext cx="1004286" cy="10042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7" name="Picture 12" descr="리액트 네이티브 - Wikiwand">
              <a:extLst>
                <a:ext uri="{FF2B5EF4-FFF2-40B4-BE49-F238E27FC236}">
                  <a16:creationId xmlns:a16="http://schemas.microsoft.com/office/drawing/2014/main" id="{09A04430-8EAD-3E7E-9821-3E7CF7BCE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9932" y="2782705"/>
              <a:ext cx="798885" cy="695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B8ED0AD-B9C6-69D3-6662-A51C83BAEEB7}"/>
              </a:ext>
            </a:extLst>
          </p:cNvPr>
          <p:cNvSpPr txBox="1"/>
          <p:nvPr/>
        </p:nvSpPr>
        <p:spPr>
          <a:xfrm>
            <a:off x="5110227" y="3724531"/>
            <a:ext cx="164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React Native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0439D4-A23D-F23F-5904-8AF64384BEEC}"/>
              </a:ext>
            </a:extLst>
          </p:cNvPr>
          <p:cNvSpPr txBox="1"/>
          <p:nvPr/>
        </p:nvSpPr>
        <p:spPr>
          <a:xfrm>
            <a:off x="5310583" y="5379966"/>
            <a:ext cx="118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Expo CLI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088664-2C23-3504-4286-BB42A04636B6}"/>
              </a:ext>
            </a:extLst>
          </p:cNvPr>
          <p:cNvSpPr txBox="1"/>
          <p:nvPr/>
        </p:nvSpPr>
        <p:spPr>
          <a:xfrm>
            <a:off x="7895449" y="2850372"/>
            <a:ext cx="70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Spring</a:t>
            </a:r>
            <a:endParaRPr lang="ko-KR" altLang="en-US" sz="1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46CEC2-C89D-D976-7687-4A77370B27C4}"/>
              </a:ext>
            </a:extLst>
          </p:cNvPr>
          <p:cNvSpPr txBox="1"/>
          <p:nvPr/>
        </p:nvSpPr>
        <p:spPr>
          <a:xfrm>
            <a:off x="9641551" y="5419039"/>
            <a:ext cx="177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Hugging Face</a:t>
            </a:r>
            <a:endParaRPr lang="ko-KR" altLang="en-US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6048F5-E15E-D2EE-68A3-DE70B486B823}"/>
              </a:ext>
            </a:extLst>
          </p:cNvPr>
          <p:cNvGrpSpPr/>
          <p:nvPr/>
        </p:nvGrpSpPr>
        <p:grpSpPr>
          <a:xfrm>
            <a:off x="10098581" y="2708234"/>
            <a:ext cx="993725" cy="993725"/>
            <a:chOff x="4434877" y="2444143"/>
            <a:chExt cx="1004286" cy="100428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183B9C0-8548-B064-DD2C-F38A91C37C15}"/>
                </a:ext>
              </a:extLst>
            </p:cNvPr>
            <p:cNvSpPr/>
            <p:nvPr/>
          </p:nvSpPr>
          <p:spPr>
            <a:xfrm>
              <a:off x="4434877" y="2444143"/>
              <a:ext cx="1004286" cy="10042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pic>
          <p:nvPicPr>
            <p:cNvPr id="44" name="Picture 30" descr="Flask&quot; Icon - Download for free – Iconduck">
              <a:extLst>
                <a:ext uri="{FF2B5EF4-FFF2-40B4-BE49-F238E27FC236}">
                  <a16:creationId xmlns:a16="http://schemas.microsoft.com/office/drawing/2014/main" id="{9EC17649-2B2E-B950-74D0-9509BFB9E0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451"/>
            <a:stretch/>
          </p:blipFill>
          <p:spPr bwMode="auto">
            <a:xfrm>
              <a:off x="4602213" y="2623353"/>
              <a:ext cx="642146" cy="634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34" descr="PostMan] Postman이 느릴 때(CPU/메모리 사용량 증가)">
            <a:extLst>
              <a:ext uri="{FF2B5EF4-FFF2-40B4-BE49-F238E27FC236}">
                <a16:creationId xmlns:a16="http://schemas.microsoft.com/office/drawing/2014/main" id="{8651A268-7711-B70F-0216-42FB1BD36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r="16365" b="29887"/>
          <a:stretch/>
        </p:blipFill>
        <p:spPr bwMode="auto">
          <a:xfrm>
            <a:off x="7903687" y="5267018"/>
            <a:ext cx="697375" cy="6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E07A3E8-84B1-9526-E5A6-77A798D35C60}"/>
              </a:ext>
            </a:extLst>
          </p:cNvPr>
          <p:cNvSpPr txBox="1"/>
          <p:nvPr/>
        </p:nvSpPr>
        <p:spPr>
          <a:xfrm>
            <a:off x="10179104" y="3758547"/>
            <a:ext cx="75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Flask</a:t>
            </a:r>
            <a:endParaRPr lang="ko-KR" altLang="en-US" sz="1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F27EC9-0371-205B-C8B7-1230BC91A7CC}"/>
              </a:ext>
            </a:extLst>
          </p:cNvPr>
          <p:cNvSpPr txBox="1"/>
          <p:nvPr/>
        </p:nvSpPr>
        <p:spPr>
          <a:xfrm>
            <a:off x="7664202" y="5907452"/>
            <a:ext cx="119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Postman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98F06C-B1FE-D0D8-279E-59696B92849F}"/>
              </a:ext>
            </a:extLst>
          </p:cNvPr>
          <p:cNvSpPr txBox="1"/>
          <p:nvPr/>
        </p:nvSpPr>
        <p:spPr>
          <a:xfrm>
            <a:off x="5263293" y="1719447"/>
            <a:ext cx="127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프론트엔드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4B9F5E-3936-708D-9F0E-B024F4EEBB90}"/>
              </a:ext>
            </a:extLst>
          </p:cNvPr>
          <p:cNvSpPr txBox="1"/>
          <p:nvPr/>
        </p:nvSpPr>
        <p:spPr>
          <a:xfrm>
            <a:off x="7856144" y="1722795"/>
            <a:ext cx="83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백엔드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B746E7-A592-F060-824A-DCE45A84A6D6}"/>
              </a:ext>
            </a:extLst>
          </p:cNvPr>
          <p:cNvSpPr txBox="1"/>
          <p:nvPr/>
        </p:nvSpPr>
        <p:spPr>
          <a:xfrm>
            <a:off x="10397376" y="1728851"/>
            <a:ext cx="398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AI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16ACA99-371F-FE20-9D42-F78D23D36AE0}"/>
              </a:ext>
            </a:extLst>
          </p:cNvPr>
          <p:cNvGrpSpPr/>
          <p:nvPr/>
        </p:nvGrpSpPr>
        <p:grpSpPr>
          <a:xfrm>
            <a:off x="7911805" y="3219847"/>
            <a:ext cx="654498" cy="654498"/>
            <a:chOff x="8911968" y="2363648"/>
            <a:chExt cx="1044872" cy="1044872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C583BA3-57C1-DBA2-0B87-804B9330C2CA}"/>
                </a:ext>
              </a:extLst>
            </p:cNvPr>
            <p:cNvSpPr/>
            <p:nvPr/>
          </p:nvSpPr>
          <p:spPr>
            <a:xfrm>
              <a:off x="8911968" y="2363648"/>
              <a:ext cx="1044872" cy="104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pic>
          <p:nvPicPr>
            <p:cNvPr id="53" name="Picture 40" descr="openai&quot; Icon - Download for free – Iconduck">
              <a:extLst>
                <a:ext uri="{FF2B5EF4-FFF2-40B4-BE49-F238E27FC236}">
                  <a16:creationId xmlns:a16="http://schemas.microsoft.com/office/drawing/2014/main" id="{48831E69-5B62-E527-9FEC-41D637A6A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573" y="2496503"/>
              <a:ext cx="778611" cy="78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0B42C25-B89C-83C4-9E60-B38EA7DB1D3D}"/>
              </a:ext>
            </a:extLst>
          </p:cNvPr>
          <p:cNvSpPr txBox="1"/>
          <p:nvPr/>
        </p:nvSpPr>
        <p:spPr>
          <a:xfrm>
            <a:off x="7847063" y="3875860"/>
            <a:ext cx="786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OpenAI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40B6014-7F7A-D7B2-A89D-8C09C89E9F20}"/>
              </a:ext>
            </a:extLst>
          </p:cNvPr>
          <p:cNvGrpSpPr/>
          <p:nvPr/>
        </p:nvGrpSpPr>
        <p:grpSpPr>
          <a:xfrm>
            <a:off x="7922073" y="4274166"/>
            <a:ext cx="662403" cy="662403"/>
            <a:chOff x="6129118" y="1991024"/>
            <a:chExt cx="1004286" cy="1004286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565905D-9E38-704C-A06D-6F46B1B674A7}"/>
                </a:ext>
              </a:extLst>
            </p:cNvPr>
            <p:cNvSpPr/>
            <p:nvPr/>
          </p:nvSpPr>
          <p:spPr>
            <a:xfrm>
              <a:off x="6129118" y="1991024"/>
              <a:ext cx="1004286" cy="10042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57" name="Picture 44" descr="Mysql - 무료 심벌 마크개 아이콘">
              <a:extLst>
                <a:ext uri="{FF2B5EF4-FFF2-40B4-BE49-F238E27FC236}">
                  <a16:creationId xmlns:a16="http://schemas.microsoft.com/office/drawing/2014/main" id="{EE907525-2207-69F0-F2C4-DD41A6C37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621" y="2157963"/>
              <a:ext cx="695280" cy="69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6535DB0-221C-66BA-B361-79406727B6D8}"/>
              </a:ext>
            </a:extLst>
          </p:cNvPr>
          <p:cNvSpPr txBox="1"/>
          <p:nvPr/>
        </p:nvSpPr>
        <p:spPr>
          <a:xfrm>
            <a:off x="7649213" y="4908222"/>
            <a:ext cx="119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MySQL DB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7704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3C132A-351A-DD2A-645C-6159F59532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43CB9-4DA5-7464-257A-D42B2C2AA88A}"/>
              </a:ext>
            </a:extLst>
          </p:cNvPr>
          <p:cNvSpPr txBox="1"/>
          <p:nvPr/>
        </p:nvSpPr>
        <p:spPr>
          <a:xfrm>
            <a:off x="4400664" y="2998113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</a:rPr>
              <a:t>감사합니다</a:t>
            </a:r>
            <a:endParaRPr lang="en-US" altLang="ko-KR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57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40206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AFADF-496C-754B-FA1C-4E572253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9" y="1870617"/>
            <a:ext cx="11160362" cy="474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B6A2F-60EF-F1F6-F084-B20BD72307E4}"/>
              </a:ext>
            </a:extLst>
          </p:cNvPr>
          <p:cNvSpPr txBox="1"/>
          <p:nvPr/>
        </p:nvSpPr>
        <p:spPr>
          <a:xfrm>
            <a:off x="461367" y="1346770"/>
            <a:ext cx="255711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구현 목표 디자인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6B0F81-69EA-EEA5-8EF4-A371A72B2658}"/>
              </a:ext>
            </a:extLst>
          </p:cNvPr>
          <p:cNvGrpSpPr/>
          <p:nvPr/>
        </p:nvGrpSpPr>
        <p:grpSpPr>
          <a:xfrm>
            <a:off x="240516" y="2110974"/>
            <a:ext cx="11710968" cy="4262000"/>
            <a:chOff x="461367" y="1874791"/>
            <a:chExt cx="13020388" cy="47385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F0C97C-030C-4310-CCAE-B8D3F0AAB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367" y="1874791"/>
              <a:ext cx="8741627" cy="47385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A8BCEC8-8FE1-18F9-E26D-411981AC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2994" y="1874791"/>
              <a:ext cx="4278761" cy="473854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242CBEA-2E2D-FDC9-BF0C-B352091B196F}"/>
              </a:ext>
            </a:extLst>
          </p:cNvPr>
          <p:cNvGrpSpPr/>
          <p:nvPr/>
        </p:nvGrpSpPr>
        <p:grpSpPr>
          <a:xfrm>
            <a:off x="2462606" y="1870617"/>
            <a:ext cx="6885958" cy="4742714"/>
            <a:chOff x="515820" y="1870617"/>
            <a:chExt cx="6885958" cy="47427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72E83C8-81A9-5A9A-9A4F-40E4B3E52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/>
            <a:stretch/>
          </p:blipFill>
          <p:spPr>
            <a:xfrm>
              <a:off x="515820" y="1870617"/>
              <a:ext cx="2299946" cy="47427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BEA3D09-74B7-6A36-D293-36DCA895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8825" y="1870617"/>
              <a:ext cx="2321097" cy="4742714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23AE532-B58D-9732-6356-95B7EEA42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54"/>
            <a:stretch/>
          </p:blipFill>
          <p:spPr>
            <a:xfrm>
              <a:off x="5101832" y="1870617"/>
              <a:ext cx="2299946" cy="474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75A3F6-05EC-406E-3102-F04BF6AB1A2D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" y="244669"/>
            <a:ext cx="368883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팀원 별 역할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5F320B-A953-BF4B-AF3D-EE0648BB2A6A}"/>
              </a:ext>
            </a:extLst>
          </p:cNvPr>
          <p:cNvGrpSpPr/>
          <p:nvPr/>
        </p:nvGrpSpPr>
        <p:grpSpPr>
          <a:xfrm>
            <a:off x="1594310" y="1660594"/>
            <a:ext cx="1625600" cy="1206631"/>
            <a:chOff x="1800082" y="1601981"/>
            <a:chExt cx="1625600" cy="1206631"/>
          </a:xfrm>
        </p:grpSpPr>
        <p:grpSp>
          <p:nvGrpSpPr>
            <p:cNvPr id="21" name="그룹 20"/>
            <p:cNvGrpSpPr/>
            <p:nvPr/>
          </p:nvGrpSpPr>
          <p:grpSpPr>
            <a:xfrm>
              <a:off x="1800082" y="1601981"/>
              <a:ext cx="1625600" cy="1206631"/>
              <a:chOff x="801706" y="2257455"/>
              <a:chExt cx="1625600" cy="622300"/>
            </a:xfrm>
          </p:grpSpPr>
          <p:sp>
            <p:nvSpPr>
              <p:cNvPr id="13" name="사각형: 둥근 모서리 12"/>
              <p:cNvSpPr/>
              <p:nvPr/>
            </p:nvSpPr>
            <p:spPr>
              <a:xfrm>
                <a:off x="801706" y="2257455"/>
                <a:ext cx="1625600" cy="622300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dirty="0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1099185" y="2368550"/>
                <a:ext cx="954405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 b="1" dirty="0" err="1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진정준</a:t>
                </a:r>
                <a:endParaRPr lang="en-US" altLang="ko-KR" sz="2000" b="1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BB08CE-295A-AC05-5128-635BAB6E39DA}"/>
                </a:ext>
              </a:extLst>
            </p:cNvPr>
            <p:cNvSpPr txBox="1"/>
            <p:nvPr/>
          </p:nvSpPr>
          <p:spPr>
            <a:xfrm>
              <a:off x="1963608" y="2223869"/>
              <a:ext cx="122231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Frontend</a:t>
              </a:r>
              <a:endParaRPr lang="ko-KR" altLang="en-US" b="1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EBA55-8D8B-56E6-DF27-2FCBC2ED624E}"/>
              </a:ext>
            </a:extLst>
          </p:cNvPr>
          <p:cNvGrpSpPr/>
          <p:nvPr/>
        </p:nvGrpSpPr>
        <p:grpSpPr>
          <a:xfrm>
            <a:off x="5250074" y="1649359"/>
            <a:ext cx="1625600" cy="1246691"/>
            <a:chOff x="5075127" y="1601981"/>
            <a:chExt cx="1625600" cy="1246691"/>
          </a:xfrm>
        </p:grpSpPr>
        <p:grpSp>
          <p:nvGrpSpPr>
            <p:cNvPr id="22" name="그룹 21"/>
            <p:cNvGrpSpPr/>
            <p:nvPr/>
          </p:nvGrpSpPr>
          <p:grpSpPr>
            <a:xfrm>
              <a:off x="5075127" y="1601981"/>
              <a:ext cx="1625600" cy="1246691"/>
              <a:chOff x="801706" y="3719558"/>
              <a:chExt cx="1625600" cy="622300"/>
            </a:xfrm>
          </p:grpSpPr>
          <p:sp>
            <p:nvSpPr>
              <p:cNvPr id="14" name="사각형: 둥근 모서리 13"/>
              <p:cNvSpPr/>
              <p:nvPr/>
            </p:nvSpPr>
            <p:spPr>
              <a:xfrm>
                <a:off x="801706" y="3719558"/>
                <a:ext cx="1625600" cy="622300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99185" y="3830653"/>
                <a:ext cx="954405" cy="3870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 b="1" dirty="0" err="1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임채윤</a:t>
                </a:r>
                <a:endParaRPr lang="en-US" altLang="ko-KR" sz="2000" b="1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AAF64E-32D4-9D90-2C4D-ABE1392590E0}"/>
                </a:ext>
              </a:extLst>
            </p:cNvPr>
            <p:cNvSpPr txBox="1"/>
            <p:nvPr/>
          </p:nvSpPr>
          <p:spPr>
            <a:xfrm>
              <a:off x="5238653" y="2242918"/>
              <a:ext cx="122231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FullStack</a:t>
              </a:r>
              <a:endParaRPr lang="ko-KR" altLang="en-US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D83F939-B0D9-B3AC-971B-D488BBA9116A}"/>
              </a:ext>
            </a:extLst>
          </p:cNvPr>
          <p:cNvGrpSpPr/>
          <p:nvPr/>
        </p:nvGrpSpPr>
        <p:grpSpPr>
          <a:xfrm>
            <a:off x="8972090" y="1666950"/>
            <a:ext cx="1625600" cy="1246691"/>
            <a:chOff x="8274730" y="1619572"/>
            <a:chExt cx="1625600" cy="124669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F509EA-2F5F-024C-1EBA-37187153EDA9}"/>
                </a:ext>
              </a:extLst>
            </p:cNvPr>
            <p:cNvGrpSpPr/>
            <p:nvPr/>
          </p:nvGrpSpPr>
          <p:grpSpPr>
            <a:xfrm>
              <a:off x="8274730" y="1619572"/>
              <a:ext cx="1625600" cy="1246691"/>
              <a:chOff x="801706" y="3719558"/>
              <a:chExt cx="1625600" cy="622300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C3A4EA8B-92C5-1B07-CF9E-7C6A3C711DEF}"/>
                  </a:ext>
                </a:extLst>
              </p:cNvPr>
              <p:cNvSpPr/>
              <p:nvPr/>
            </p:nvSpPr>
            <p:spPr>
              <a:xfrm>
                <a:off x="801706" y="3719558"/>
                <a:ext cx="1625600" cy="622300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F4F33B-2C7A-2D1A-ABE5-9921F82DC621}"/>
                  </a:ext>
                </a:extLst>
              </p:cNvPr>
              <p:cNvSpPr txBox="1"/>
              <p:nvPr/>
            </p:nvSpPr>
            <p:spPr>
              <a:xfrm>
                <a:off x="1099185" y="3830653"/>
                <a:ext cx="954107" cy="19971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최민석</a:t>
                </a:r>
                <a:endParaRPr lang="en-US" altLang="ko-KR" sz="2000" b="1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C5874B-FB5F-B254-BC18-9D1F4A560320}"/>
                </a:ext>
              </a:extLst>
            </p:cNvPr>
            <p:cNvSpPr txBox="1"/>
            <p:nvPr/>
          </p:nvSpPr>
          <p:spPr>
            <a:xfrm>
              <a:off x="8438107" y="2242244"/>
              <a:ext cx="122231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AI</a:t>
              </a:r>
              <a:endParaRPr lang="ko-KR" altLang="en-US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88B147-F12D-A74E-5F54-C9F67E212EDC}"/>
              </a:ext>
            </a:extLst>
          </p:cNvPr>
          <p:cNvSpPr txBox="1"/>
          <p:nvPr/>
        </p:nvSpPr>
        <p:spPr>
          <a:xfrm>
            <a:off x="962650" y="3210396"/>
            <a:ext cx="2918108" cy="1733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216000" tIns="144000" rIns="108000" bIns="360000" anchor="t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b="1" dirty="0"/>
              <a:t>글귀 페이지 구현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b="1" dirty="0"/>
              <a:t>앱 초기 로딩화면 구현</a:t>
            </a: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b="1" dirty="0"/>
              <a:t>메인 탭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캘린더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일기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A9871E-9AEF-ED04-2355-E767962B9B29}"/>
              </a:ext>
            </a:extLst>
          </p:cNvPr>
          <p:cNvSpPr txBox="1"/>
          <p:nvPr/>
        </p:nvSpPr>
        <p:spPr>
          <a:xfrm>
            <a:off x="8325838" y="3215685"/>
            <a:ext cx="2918108" cy="2310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216000" tIns="252000" rIns="108000" bIns="36000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400" b="1" dirty="0"/>
              <a:t>모델 선정</a:t>
            </a:r>
          </a:p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400" b="1" dirty="0"/>
              <a:t>데이터 수집 및 </a:t>
            </a:r>
            <a:r>
              <a:rPr lang="ko-KR" altLang="en-US" sz="1400" b="1" dirty="0" err="1"/>
              <a:t>전처리</a:t>
            </a:r>
            <a:endParaRPr lang="ko-KR" altLang="en-US" sz="1400" b="1" dirty="0"/>
          </a:p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400" b="1" dirty="0"/>
              <a:t>모델 </a:t>
            </a:r>
            <a:r>
              <a:rPr lang="ko-KR" altLang="en-US" sz="1400" b="1" dirty="0" err="1"/>
              <a:t>파인튜닝</a:t>
            </a:r>
            <a:r>
              <a:rPr lang="ko-KR" altLang="en-US" sz="1400" b="1" dirty="0"/>
              <a:t> 및 평가</a:t>
            </a:r>
          </a:p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en-US" altLang="ko-KR" sz="1400" b="1" dirty="0"/>
              <a:t>AI</a:t>
            </a:r>
            <a:r>
              <a:rPr lang="ko-KR" altLang="en-US" sz="1400" b="1" dirty="0"/>
              <a:t>서버 구축 및 배포</a:t>
            </a:r>
            <a:endParaRPr lang="en-US" altLang="ko-KR" sz="1400" b="1" dirty="0"/>
          </a:p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400" b="1" dirty="0"/>
              <a:t>지속적 모델 개선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A0D538-D26A-9E64-A31A-0A66FCB80327}"/>
              </a:ext>
            </a:extLst>
          </p:cNvPr>
          <p:cNvSpPr txBox="1"/>
          <p:nvPr/>
        </p:nvSpPr>
        <p:spPr>
          <a:xfrm>
            <a:off x="4436670" y="3215685"/>
            <a:ext cx="3330813" cy="295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216000" tIns="252000" rIns="108000" bIns="360000" anchor="t">
            <a:spAutoFit/>
          </a:bodyPr>
          <a:lstStyle/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400" b="1" dirty="0"/>
              <a:t>프로젝트 관리 </a:t>
            </a:r>
            <a:r>
              <a:rPr lang="en-US" altLang="ko-KR" sz="1400" b="1" dirty="0"/>
              <a:t>- Notion, Git, Figma</a:t>
            </a:r>
          </a:p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400" b="1" dirty="0"/>
              <a:t>얼굴 인식 및 분석 결과 페이지 구현 </a:t>
            </a:r>
            <a:r>
              <a:rPr lang="en-US" altLang="ko-KR" sz="1400" b="1" dirty="0"/>
              <a:t>(Frontend)</a:t>
            </a:r>
          </a:p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400" b="1" dirty="0"/>
              <a:t>음악 추천 탭 구현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FullStack</a:t>
            </a:r>
            <a:r>
              <a:rPr lang="en-US" altLang="ko-KR" sz="1400" b="1" dirty="0"/>
              <a:t>)</a:t>
            </a:r>
          </a:p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400" b="1" dirty="0" err="1"/>
              <a:t>채팅창</a:t>
            </a:r>
            <a:r>
              <a:rPr lang="ko-KR" altLang="en-US" sz="1400" b="1" dirty="0"/>
              <a:t> 탭 구현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FullStack</a:t>
            </a:r>
            <a:r>
              <a:rPr lang="en-US" altLang="ko-KR" sz="1400" b="1" dirty="0"/>
              <a:t>)</a:t>
            </a:r>
          </a:p>
          <a:p>
            <a:pPr marL="342900" indent="-342900">
              <a:spcAft>
                <a:spcPts val="1200"/>
              </a:spcAft>
              <a:buFont typeface="+mj-ea"/>
              <a:buAutoNum type="circleNumDbPlain"/>
            </a:pPr>
            <a:r>
              <a:rPr lang="en-US" altLang="ko-KR" sz="1400" b="1" dirty="0"/>
              <a:t>AI </a:t>
            </a:r>
            <a:r>
              <a:rPr lang="ko-KR" altLang="en-US" sz="1400" b="1" dirty="0"/>
              <a:t>일기요약</a:t>
            </a:r>
            <a:r>
              <a:rPr lang="en-US" altLang="ko-KR" sz="1400" b="1" dirty="0"/>
              <a:t>, AI </a:t>
            </a:r>
            <a:r>
              <a:rPr lang="ko-KR" altLang="en-US" sz="1400" b="1" dirty="0"/>
              <a:t>일기 </a:t>
            </a:r>
            <a:r>
              <a:rPr lang="ko-KR" altLang="en-US" sz="1400" b="1" dirty="0" err="1"/>
              <a:t>한줄평</a:t>
            </a:r>
            <a:br>
              <a:rPr lang="en-US" altLang="ko-KR" sz="1400" b="1" dirty="0"/>
            </a:br>
            <a:r>
              <a:rPr lang="ko-KR" altLang="en-US" sz="1400" b="1" dirty="0"/>
              <a:t>기능 구현 </a:t>
            </a:r>
            <a:r>
              <a:rPr lang="en-US" altLang="ko-KR" sz="1400" b="1" dirty="0"/>
              <a:t>(Backend)</a:t>
            </a:r>
          </a:p>
        </p:txBody>
      </p:sp>
    </p:spTree>
    <p:extLst>
      <p:ext uri="{BB962C8B-B14F-4D97-AF65-F5344CB8AC3E}">
        <p14:creationId xmlns:p14="http://schemas.microsoft.com/office/powerpoint/2010/main" val="126869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5760" y="244669"/>
            <a:ext cx="629691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최종 목표 및 향후 계획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1A3D97-7D3E-D2D0-BA64-B36A492261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E4D8-2FBF-D741-E4A9-DACFF620D581}"/>
              </a:ext>
            </a:extLst>
          </p:cNvPr>
          <p:cNvSpPr txBox="1"/>
          <p:nvPr/>
        </p:nvSpPr>
        <p:spPr>
          <a:xfrm>
            <a:off x="4624060" y="2998113"/>
            <a:ext cx="29438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896683-F507-6753-0769-A1045F8A79FB}"/>
              </a:ext>
            </a:extLst>
          </p:cNvPr>
          <p:cNvSpPr txBox="1"/>
          <p:nvPr/>
        </p:nvSpPr>
        <p:spPr>
          <a:xfrm>
            <a:off x="5657418" y="3859887"/>
            <a:ext cx="954107" cy="95615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bg1"/>
                </a:solidFill>
              </a:rPr>
              <a:t>진정준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bg1"/>
                </a:solidFill>
              </a:rPr>
              <a:t>임채윤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4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1311112"/>
            <a:ext cx="35714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/>
              <a:t>Expo Go, VS Code </a:t>
            </a:r>
            <a:r>
              <a:rPr lang="ko-KR" altLang="en-US" sz="2400" b="1" dirty="0"/>
              <a:t>연결</a:t>
            </a:r>
          </a:p>
        </p:txBody>
      </p:sp>
      <p:pic>
        <p:nvPicPr>
          <p:cNvPr id="10" name="그림 9" descr="텍스트, 스크린샷, 소프트웨어, 멀티미디어 소프트웨어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188" y="1844999"/>
            <a:ext cx="3334329" cy="4670612"/>
          </a:xfrm>
          <a:prstGeom prst="rect">
            <a:avLst/>
          </a:prstGeom>
        </p:spPr>
      </p:pic>
      <p:pic>
        <p:nvPicPr>
          <p:cNvPr id="12" name="그림 11" descr="텍스트, 스크린샷, 디스플레이, 소프트웨어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0187" y="1843939"/>
            <a:ext cx="3529217" cy="4660675"/>
          </a:xfrm>
          <a:prstGeom prst="rect">
            <a:avLst/>
          </a:prstGeom>
        </p:spPr>
      </p:pic>
      <p:pic>
        <p:nvPicPr>
          <p:cNvPr id="14" name="그림 13" descr="텍스트, 스크린샷, 폰트, 디자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34563" y="1832942"/>
            <a:ext cx="2466660" cy="467167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화살표: 오른쪽 14"/>
          <p:cNvSpPr/>
          <p:nvPr/>
        </p:nvSpPr>
        <p:spPr>
          <a:xfrm>
            <a:off x="7942546" y="3825766"/>
            <a:ext cx="606329" cy="4834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12380" y="3429000"/>
            <a:ext cx="1703309" cy="1146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17" name="직사각형 16"/>
          <p:cNvSpPr/>
          <p:nvPr/>
        </p:nvSpPr>
        <p:spPr>
          <a:xfrm>
            <a:off x="9177292" y="5340350"/>
            <a:ext cx="1981201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89E44D-3143-2E7B-A435-8C0A6A85BA34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6CBB0-6EB4-4154-2C00-6925084C154E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2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5760" y="1848590"/>
            <a:ext cx="3558852" cy="469832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4360"/>
          <a:stretch>
            <a:fillRect/>
          </a:stretch>
        </p:blipFill>
        <p:spPr>
          <a:xfrm>
            <a:off x="3990369" y="1848590"/>
            <a:ext cx="3558852" cy="469832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64916" y="1541637"/>
            <a:ext cx="2504094" cy="5005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64916" y="1541637"/>
            <a:ext cx="2504094" cy="5005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8"/>
          <p:cNvSpPr txBox="1"/>
          <p:nvPr/>
        </p:nvSpPr>
        <p:spPr>
          <a:xfrm>
            <a:off x="365760" y="1296778"/>
            <a:ext cx="18325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/>
              <a:t>글귀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501670-CF2C-10FD-9CC5-C8BB81320711}"/>
              </a:ext>
            </a:extLst>
          </p:cNvPr>
          <p:cNvSpPr/>
          <p:nvPr/>
        </p:nvSpPr>
        <p:spPr>
          <a:xfrm>
            <a:off x="0" y="0"/>
            <a:ext cx="12192000" cy="1206631"/>
          </a:xfrm>
          <a:prstGeom prst="rect">
            <a:avLst/>
          </a:prstGeom>
          <a:solidFill>
            <a:srgbClr val="304C7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95C4F-CFAE-B68A-4207-FA33DFADC6EF}"/>
              </a:ext>
            </a:extLst>
          </p:cNvPr>
          <p:cNvSpPr txBox="1"/>
          <p:nvPr/>
        </p:nvSpPr>
        <p:spPr>
          <a:xfrm>
            <a:off x="365760" y="244669"/>
            <a:ext cx="79865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프로젝트 진행 현황 </a:t>
            </a:r>
            <a:r>
              <a:rPr lang="en-US" altLang="ko-KR" sz="4000" b="1" dirty="0">
                <a:solidFill>
                  <a:schemeClr val="bg1"/>
                </a:solidFill>
              </a:rPr>
              <a:t>(Frontend)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E5861B2-09D4-138D-0EF0-F212F0140DFA}"/>
              </a:ext>
            </a:extLst>
          </p:cNvPr>
          <p:cNvSpPr/>
          <p:nvPr/>
        </p:nvSpPr>
        <p:spPr>
          <a:xfrm>
            <a:off x="7853904" y="3825766"/>
            <a:ext cx="606329" cy="4834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3424</Words>
  <Application>Microsoft Office PowerPoint</Application>
  <PresentationFormat>와이드스크린</PresentationFormat>
  <Paragraphs>454</Paragraphs>
  <Slides>40</Slides>
  <Notes>40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 채</dc:creator>
  <cp:lastModifiedBy>채 채</cp:lastModifiedBy>
  <cp:revision>1288</cp:revision>
  <dcterms:created xsi:type="dcterms:W3CDTF">2024-03-17T05:36:44Z</dcterms:created>
  <dcterms:modified xsi:type="dcterms:W3CDTF">2024-05-13T07:34:55Z</dcterms:modified>
  <cp:version>1000.0000.01</cp:version>
</cp:coreProperties>
</file>